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305" r:id="rId2"/>
    <p:sldId id="257" r:id="rId3"/>
    <p:sldId id="261" r:id="rId4"/>
    <p:sldId id="306" r:id="rId5"/>
    <p:sldId id="309" r:id="rId6"/>
    <p:sldId id="307" r:id="rId7"/>
    <p:sldId id="262" r:id="rId8"/>
    <p:sldId id="267" r:id="rId9"/>
    <p:sldId id="270" r:id="rId10"/>
    <p:sldId id="269" r:id="rId11"/>
    <p:sldId id="266" r:id="rId12"/>
    <p:sldId id="290" r:id="rId13"/>
    <p:sldId id="291" r:id="rId14"/>
    <p:sldId id="271" r:id="rId15"/>
    <p:sldId id="273" r:id="rId16"/>
    <p:sldId id="292" r:id="rId17"/>
    <p:sldId id="293" r:id="rId18"/>
    <p:sldId id="294" r:id="rId19"/>
    <p:sldId id="272" r:id="rId20"/>
    <p:sldId id="283" r:id="rId21"/>
    <p:sldId id="278" r:id="rId22"/>
    <p:sldId id="286" r:id="rId23"/>
    <p:sldId id="282" r:id="rId24"/>
    <p:sldId id="285" r:id="rId25"/>
    <p:sldId id="279" r:id="rId26"/>
    <p:sldId id="288" r:id="rId27"/>
    <p:sldId id="289" r:id="rId28"/>
    <p:sldId id="280" r:id="rId29"/>
    <p:sldId id="284" r:id="rId30"/>
    <p:sldId id="295" r:id="rId31"/>
    <p:sldId id="296" r:id="rId32"/>
    <p:sldId id="297" r:id="rId33"/>
    <p:sldId id="298" r:id="rId34"/>
    <p:sldId id="299" r:id="rId35"/>
    <p:sldId id="300" r:id="rId36"/>
    <p:sldId id="301" r:id="rId37"/>
    <p:sldId id="302" r:id="rId38"/>
    <p:sldId id="303" r:id="rId39"/>
    <p:sldId id="304" r:id="rId4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84" autoAdjust="0"/>
    <p:restoredTop sz="94660"/>
  </p:normalViewPr>
  <p:slideViewPr>
    <p:cSldViewPr snapToGrid="0">
      <p:cViewPr varScale="1">
        <p:scale>
          <a:sx n="105" d="100"/>
          <a:sy n="105" d="100"/>
        </p:scale>
        <p:origin x="834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heme" Target="theme/theme1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92FFCD-1449-0190-C60A-73FBEFFBA13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FF5A9535-0C18-D9C1-2D1C-F8F364B97F7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97B4D46-A96B-4C8D-8649-E0C6C9DC92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310C822-4BBD-B23A-0F52-0DEC3D59AC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D4D346A-B2C9-C3C1-57A8-74D6993FD6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385604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492A01-D79D-9A73-6E58-5C4739D74D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48BB16E-774F-51A7-174A-FE57601DB00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AC3E9D3-F261-6810-715B-5B0FD78155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91A59E7-C935-2FEE-6523-4E20392070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A1A5667-EF89-289D-AD55-EF8CCE0EF7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9029789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EECEEC36-4F83-E6ED-CA26-5C9D1769F93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0DC21A9-E0A5-1385-6849-AEB4AA0426C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3140896-D609-D0F2-151D-F2E82407E0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8EE3A91-78E2-4E02-1AF0-8B7E378DA7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7F6D227-A02B-A3F0-0C95-D9755FD5F8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1150807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AD9623-0641-50A6-FD50-3BABDB72BD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42DF0B3-EE9E-CA52-6D42-6CFF5EA487D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A360509-C895-4528-9441-46F93BB9D3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BDF3511-4791-5697-7A98-7CA37AA8ED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5DF4BF-2BC8-E3D7-7141-D3B09AE841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8401546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D428F32-0FAC-E346-B637-A15E173731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653E6F6-34FC-A581-6D1D-5D60212EBC9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7357720-F0D8-C307-3B96-489014B2DC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87195D1-9D6F-AE34-DCCB-02725EE3F6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B593D6D-0001-7A77-D2C3-1BEC1B779C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4929235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3CDE7CC-A149-4678-0A2E-1BD2E67D30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4C8C4A0-BD1F-174F-9E92-207FEC9E9B2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0330D38-FB88-1BF5-AC38-2C7DBEEE3E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1729191-92F5-2484-607D-DE9CA1B35C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6143D23-E85D-5DCA-3936-49B24F93A6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B4FE0F6-CC6D-62D5-227B-DE9DF1D1E6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458150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90DB87-FD68-D214-A3B1-43220CDC3E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87410FC-B7FA-5FA3-E63C-7037B55DC7D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3A2B4A1-71EF-5FF7-D25F-7AAED87CC05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6930742-5C46-672C-B7C8-18390A850F5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77C387D6-7CD1-44AD-58DA-CD1D314EB43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B30BE3BD-1F8F-438E-A1D7-A8043764C6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B8ED9D65-B3C6-6202-47ED-EDCEFEBFC4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7089DC98-141F-6167-AE8D-6B1D6C3D43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7257963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5453B5B-1961-72FC-8A56-AC16199E1A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9FC8824-EE3B-FEEE-4B42-B7FC2B75FB7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E787C78-DD11-B9F1-D7F5-4609F90FBD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7D9A2089-AEB2-F5D4-8550-4C0569405A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6431513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C4505C5-6FC7-8761-C44E-3A598BA6EAF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1E22746-367D-DDC7-2437-DA70034C55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4CC5EE-A568-489C-1558-D76770FB34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441593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537880-33EB-4CF1-C80A-651A8A9489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444B2FD-2870-FDB8-B6E1-A462551C9DD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9256C91-B38D-835B-3F62-73883AE3876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0676DE7-81ED-1334-9E0B-E824FA125A9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97EBBDD-80D1-9879-5AAE-7F2C743DDE6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555D625-DFF8-B450-FD5A-C05846C667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5394711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9CF873-3234-319D-862A-E2C1D027A9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1B3F71D-703F-C0D1-82BC-6617D9D33DB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815E03B-37B5-EA76-6F5C-36367BCD1B5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15F8875-AD96-9820-5E1E-8EADC88C384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FDFA805-40DE-E5F4-86BE-C35CDC38D5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87DA0E1-7D3D-7483-16E0-DF21F1A234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69224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6CC35A42-A1F6-066D-CF43-3BB1886933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9AE0CDD-47EC-8A31-81AA-8DC45B8953B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FF0A370-74AE-96B6-7014-09CB2962E12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EDF54A9C-EB34-435B-BF09-112C45520AA6}" type="datetimeFigureOut">
              <a:rPr lang="en-GB" smtClean="0"/>
              <a:t>04/06/2026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0150A62-9ECD-63D4-E5AA-8BCADD2B718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40B07DE-C96B-DE59-4564-E392D87AF8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292F834A-FE15-4AF3-AD84-07C57F258061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131325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5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6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9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85738A-80F0-930C-8DA7-8C63EE9FDA0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-57150" y="259554"/>
            <a:ext cx="12162869" cy="950781"/>
          </a:xfrm>
        </p:spPr>
        <p:txBody>
          <a:bodyPr>
            <a:normAutofit/>
          </a:bodyPr>
          <a:lstStyle/>
          <a:p>
            <a:r>
              <a:rPr lang="en-GB" dirty="0"/>
              <a:t>Proudly Hayling -Mr Reah (HT)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4230BDC-0829-D428-4390-4962FAAC156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GB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4039EE2-75F2-8D75-D9C3-70E715B1129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822587" y="146605"/>
            <a:ext cx="1283132" cy="501095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30202EEC-7654-467E-45D7-0784C2112B8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1557" r="2707"/>
          <a:stretch>
            <a:fillRect/>
          </a:stretch>
        </p:blipFill>
        <p:spPr>
          <a:xfrm>
            <a:off x="1283650" y="1600200"/>
            <a:ext cx="9820275" cy="50461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971670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1AD33F-94D3-2008-527D-B19183011D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681BB071-70E8-94D5-C41C-914F655E6E0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611727C9-3F07-C730-B813-9B83FC6BE72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12B8C58-7D9B-6BC0-F210-4E6FCC44E1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266A2237-A959-F4BD-911F-00477B785B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068FFDB6-C857-BF6E-DBAF-B8CDD23EB25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3BADAD3F-4131-0821-2BAB-D90670DC9CA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678925A7-E158-AA5D-7A38-E66B1FD5ED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625D22E-C771-618E-6A0C-886C7E919D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9939D86-C63B-BFC5-7DFE-9DBC5D698D5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23EFBEA0-EE65-EA2E-3C9B-98E17AA6FEF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2FD1A5BB-1F8B-1BA9-3CFC-73490824595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ED7ED84-E3C8-936F-2452-237F43AB55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9A1DFFA-DC7A-643C-2420-54005EAF60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299FCE2-8486-8F14-FC37-50BD11E677C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DB778A74-CF16-2372-9E3E-8A1D00A683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B03641D-54DA-3EC0-5178-576401EC4A5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52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“Teachers provide clear explanations and are responsive to pupils’ needs, offering additional support and adapting tasks where necessary.”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Local Authority Review Oct 2025 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27717694-893E-0F51-2C79-5112514B621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5016" t="9508" r="24739" b="4048"/>
          <a:stretch/>
        </p:blipFill>
        <p:spPr>
          <a:xfrm>
            <a:off x="8307763" y="376037"/>
            <a:ext cx="1993187" cy="34372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011417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AA97C7-6339-3BFF-95DD-BDB0C2B976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176A8799-3A95-C803-74B1-252AB80A09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52E31E1D-A8D7-4997-1D3F-EF3E3F37C63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6745DC9-76EE-A38C-32CF-244F17C5A1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B207663C-9FC2-F8C8-F46E-64915CD890B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C5B2C321-8817-AB51-EF52-722204CAE6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7797A7D6-096E-3344-DECA-F9C94C8B52F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A45B767B-D10C-D1B1-CF22-9372A1D3A77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9757E2A6-3ECB-D554-EFFB-20C5A2D5E8E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AA0DAC59-B0F7-E05A-8107-F6C9CF34498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B67F1AE-B6E5-75C9-D231-33EA1A66992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DBE190B-A146-146C-A62A-806AFCE6F36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A13229B-4F7D-45DB-23DF-36C3CBEE6E3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6C9E8F8-15CE-1407-F683-F100EB204D1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E227981-BA30-A5C8-8153-13572840E6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2C92F8D-6624-FF81-1D4F-C645FFFC3E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981801B-6FFE-EE7B-15AF-35592174BAD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52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“Leaders remain dedicated to ensuring that recognition and reward systems are both inclusive and motivating for all students.”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Local Authority Review Oct 2025 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6609436-BF4B-9E9B-10C3-B10651C261C2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5404" t="18111" r="17883" b="4796"/>
          <a:stretch/>
        </p:blipFill>
        <p:spPr>
          <a:xfrm>
            <a:off x="7850564" y="426670"/>
            <a:ext cx="2404153" cy="33853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46421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F97E9B-EF76-A98D-23E5-8D624E2290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869073EA-721A-38BD-4D50-913C49AFCD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7D4FA417-BE70-30F0-E3C3-7343D6DA2D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778CC37-AD6B-685D-B6C9-2A4818ACFB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093D13DC-3E7E-BBD2-478D-F9389E5AEE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0EBBF6C5-17D9-D991-7F60-1F65FC894D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4C1A9278-B542-C613-60FE-4F3FE2DE9A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A6BBA454-DD72-E2F8-A111-F931A5D709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63B5081A-7B9F-99DC-4D98-C89AF417F9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BB50F8A-855F-AC9E-DAB2-BF9A16D1A93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E36D745-D073-704E-C353-B3732AA17C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1349525-70A9-5777-A832-80529255733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D3BFA94-25CB-048C-D12B-D9C5BFAC0C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12401D4-8034-0110-51E9-C4FAE5D8B38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4B1755C-E2A2-13E9-D256-11C7314726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3F52FFE-B677-16B7-CB17-BA12886BD8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43464A2D-A7D9-147D-4CEE-544BE07BE98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fontScale="70000" lnSpcReduction="20000"/>
          </a:bodyPr>
          <a:lstStyle/>
          <a:p>
            <a:pPr marL="0" indent="0">
              <a:buNone/>
            </a:pPr>
            <a:r>
              <a:rPr lang="en-US" sz="7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r>
              <a:rPr lang="en-GB" sz="3600" dirty="0">
                <a:solidFill>
                  <a:schemeClr val="bg1"/>
                </a:solidFill>
                <a:latin typeface="+mj-lt"/>
              </a:rPr>
              <a:t>“Attendance across all pupil groups is improving year-on-year  with overall attendance rising from 89.3–89.6% to 90.8–90.9%.   </a:t>
            </a: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r>
              <a:rPr lang="en-GB" sz="3600" dirty="0">
                <a:solidFill>
                  <a:schemeClr val="bg1"/>
                </a:solidFill>
                <a:latin typeface="+mj-lt"/>
              </a:rPr>
              <a:t>We rank 5th out of 21 for persistent absence, showing strong comparative performance”</a:t>
            </a: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 algn="r">
              <a:buNone/>
            </a:pPr>
            <a:r>
              <a:rPr lang="en-GB" sz="2200" dirty="0">
                <a:solidFill>
                  <a:schemeClr val="bg1"/>
                </a:solidFill>
              </a:rPr>
              <a:t>Department for Education Similar Schools Attendance Report 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5BBD5F6-819C-241E-7163-F9A69DD2944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10257" y="889375"/>
            <a:ext cx="3792041" cy="28470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39156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244C86-797B-149E-E558-A89B425027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5B0FF32D-26E9-F2F4-08DF-1345476CEA9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575DF809-D4DC-8DE6-AB51-C4062FBFF4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0C2F97C-9285-5AAE-F3FB-802F3675CA8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60F0C58F-14F1-5732-4B2C-11DCD56AEB6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DF08C1C6-639C-5824-F81E-9BFC6765C4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FCB1A0E0-A956-5235-52DE-9479F3C38C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F57E2DE6-602A-2616-DB14-620E1CE0A16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6FA0892A-0519-F4F7-0CDF-402F17BA474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A67513F-B1A7-EBE1-4A9B-4AA17F2294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973D66F-BFD8-06A6-E2C6-262688A5253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2168556A-57E7-48EE-8579-18B7CA59E36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4699861-25D3-30D1-7C86-26C63BB4276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D5C4B99B-1BAA-302B-B3B6-E9F9820FDDF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E4D5F42-199E-6E74-D631-F25A4D387A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683C33A6-E3A3-120C-0755-9E7E8C892A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F10DC68-786D-FF81-86E9-6EBF52C1599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fontScale="70000" lnSpcReduction="20000"/>
          </a:bodyPr>
          <a:lstStyle/>
          <a:p>
            <a:pPr marL="0" indent="0">
              <a:buNone/>
            </a:pPr>
            <a:r>
              <a:rPr lang="en-US" sz="69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endParaRPr lang="en-US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r>
              <a:rPr lang="en-GB" sz="4500" dirty="0">
                <a:solidFill>
                  <a:schemeClr val="bg1"/>
                </a:solidFill>
                <a:latin typeface="+mj-lt"/>
              </a:rPr>
              <a:t>“Our school community continues to grow stronger together with attendance improvements across every pupil group and a shared focus on engagement, wellbeing, and success.”</a:t>
            </a:r>
            <a:endParaRPr lang="en-US" sz="4500" dirty="0">
              <a:solidFill>
                <a:schemeClr val="bg1"/>
              </a:solidFill>
              <a:latin typeface="+mj-lt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Department for Education Similar Schools Attendance Report </a:t>
            </a:r>
          </a:p>
          <a:p>
            <a:pPr marL="0" indent="0">
              <a:buNone/>
            </a:pPr>
            <a:endParaRPr lang="en-US" sz="52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4CC2F60-788B-1953-C59C-41F7DC5086F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2519" t="10572" b="20833"/>
          <a:stretch/>
        </p:blipFill>
        <p:spPr>
          <a:xfrm>
            <a:off x="7193259" y="1105982"/>
            <a:ext cx="4348496" cy="25589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034386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2DCD5C-0F3C-0DE4-059A-3169104868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E4E971A4-5639-24F7-58EC-90F1CBF5AC9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D61DA4E0-DBD0-9BCF-A888-204EE54A2B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59E403-B16A-EBFE-4217-E72C01E6C2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868C75CD-FB27-DD37-7C4B-C5A36A75C34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A981CDCA-B5A1-35B8-535A-86492274E2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A970747F-B758-B9B3-9AE9-FE23B89333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9A713108-E046-E934-7BF0-2EB22DB09B1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9204EA4-94FD-34B5-DAAF-73DAC00EDF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FCDE71D-4AB4-266E-F969-AB551262424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8DD4CE8-B3F7-D39B-7742-3938D9E6F7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4338251-68F9-4A55-9DCE-381470E86DC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2D307DE-88AB-8F4E-10E7-35F3BF807C9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8187AE9-5E4D-B637-03A2-0F0AEE51FF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649AA3F-9609-4B2B-8CC0-22DD74E7AF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11BFBD0-EB7D-EE71-C6E8-1705FADCE8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634B215F-42AA-8D8E-D027-F956A524AC3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52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“Year 8 attendance reached an exceptional 93% last year, outperforming almost all similar schools and demonstrating low persistent absence.”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 algn="r">
              <a:buNone/>
            </a:pPr>
            <a:r>
              <a:rPr lang="en-GB" sz="2200" dirty="0">
                <a:solidFill>
                  <a:schemeClr val="bg1"/>
                </a:solidFill>
              </a:rPr>
              <a:t>Department for Education Similar Schools Attendance Report 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CA2826E6-C1D9-DA66-A9D3-17539290698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04875" y="775699"/>
            <a:ext cx="2761727" cy="29812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001215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B14924-7F85-B445-733E-E12809A39C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681BE03C-922F-9AC9-7969-42F55D0D12A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9FC343C6-9D39-C6D2-2FEB-D442E5C320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F9A1F59-B623-2B70-6073-A365C9B37A7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E0CF0BB0-3C17-C6F9-9FB1-53446FBA5D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69D8A606-5650-B2A7-9DEC-CAACD7326E6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BD09EB5D-3935-DD28-01F2-5AE9F81237A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F770F94A-176F-FEF1-EF31-C16DC1C3BE5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0340D56-F229-74D1-C4CE-DCF6DE52F5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394A301-F7AF-9F68-CF71-FD34764560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A3CB2CE-8830-EF51-91DF-2026362CF5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271C84B-AC4D-4D7D-300B-0FB881806FD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123F78B-FFF6-1048-19C4-2C98A071135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8E44D12-34FD-2CDB-B5A7-AC88E0BF6A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1E6A404-0CAA-2CCD-E486-A4CEEB24D1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B5B01168-29CC-25C0-ADCC-5878755BA6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AA43462-53C3-F4C2-903A-E9CB107C462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200" dirty="0">
                <a:solidFill>
                  <a:schemeClr val="bg1"/>
                </a:solidFill>
                <a:latin typeface="+mj-lt"/>
              </a:rPr>
              <a:t>The Hayling College</a:t>
            </a: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“Year 9 attendance shone last year remaining consistently above the median each term, outperforming 14–15 out of 20 similar schools.”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 algn="r">
              <a:buNone/>
            </a:pPr>
            <a:r>
              <a:rPr lang="en-GB" sz="2200" dirty="0">
                <a:solidFill>
                  <a:schemeClr val="bg1"/>
                </a:solidFill>
              </a:rPr>
              <a:t>Department for Education Similar Schools Attendance Report 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A1EBC4C-65F3-E67A-B718-5C106DC9FE4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39972" y="449263"/>
            <a:ext cx="3176291" cy="34384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744017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8F4DB0-D9CA-B94F-133E-7ADE215621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4F85AF56-8053-D186-625B-4C1B2429AC4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D2EBF745-E24B-1E92-D075-3A0DD51DF8C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9E29BFC-4BD6-CA98-ACDD-9A1B2C096B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9185A5FB-C197-5A99-D9FD-9421B822D0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71A4A448-DC8C-5769-2FD5-C0A4247AB3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383BE189-4B06-0042-3506-AC9E169483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6349044F-C257-C3E5-0118-81D6BE4560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14F5526-2E77-5BEE-1F79-25677998969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BBBE794-D5CD-6882-E4E2-EC71ED9A3AB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C9D8D47-5F3D-492E-09C0-E142CE3305B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66472E9-F763-E31E-5D33-6CA6E63CAA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68991B6-B2E4-AD3F-520D-CFCE84898A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2E9C880-F54E-3C00-6B54-6A60F09D57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75BEF61-674C-7F43-3963-298921E4F31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6425DC69-02EC-DCD6-E547-D14E5F00FB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DB854A90-C08F-9940-D4CB-4158520CB6E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2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“Free School Meal and SEN pupils have made significant gains, both improving attendance by up to 3 percentage points in just one year.”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Department for Education Similar Schools Attendance Report </a:t>
            </a:r>
          </a:p>
          <a:p>
            <a:pPr marL="0" indent="0">
              <a:buNone/>
            </a:pPr>
            <a:endParaRPr lang="en-US" sz="52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3E3BCBD-D780-4ABB-5E25-B9DFFA90643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13719" y="1404912"/>
            <a:ext cx="4157832" cy="2200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16620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8E32C2-3DA6-E768-2DC4-3E4F6AEB0F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3D427CD9-0DC8-8E1C-D0B6-976034EFA6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707F000E-A687-3DCA-4FCB-3DC369DBF3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6FD9075-5C90-60DD-91D4-CD0AD309CB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D8425BA6-8E44-5A27-9404-1FD049A32A3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731B093B-B538-5914-208C-F716DFD0B05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7B4F27E1-CD48-43C8-8B16-FF689B8D48A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F97B4428-5289-6B31-870E-00CBA8EFA9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09911F6-524E-DA25-84C1-1B9A919CF5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B109FF-5165-2D87-0723-09561D3393D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06801B1-2ADD-B5E7-7946-AA8D7D9331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173D8E6-059A-C516-F058-237CAEDBB4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37B2A10-A48A-A98A-2F64-B6BFA8CEAC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D795FFD-3B4F-2FD5-82CE-FA715AA09F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6CF34A1-BB22-1A2D-4242-88418B30B1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2F0A9F3-B3AA-9BCC-A53A-822E31E8F8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22874252-F87A-4B12-5EA2-ADFE418C638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2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“Over half of Hayling College students (50–60%) now have less than </a:t>
            </a:r>
            <a:r>
              <a:rPr lang="en-GB" b="1" dirty="0">
                <a:solidFill>
                  <a:schemeClr val="bg1"/>
                </a:solidFill>
              </a:rPr>
              <a:t>5% absence, </a:t>
            </a:r>
            <a:r>
              <a:rPr lang="en-GB" dirty="0">
                <a:solidFill>
                  <a:schemeClr val="bg1"/>
                </a:solidFill>
              </a:rPr>
              <a:t>a strong figure compared to national patterns.”</a:t>
            </a:r>
            <a:endParaRPr lang="en-US" dirty="0">
              <a:solidFill>
                <a:schemeClr val="bg1"/>
              </a:solidFill>
              <a:latin typeface="+mj-lt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Department for Education Similar Schools Attendance Report </a:t>
            </a:r>
          </a:p>
          <a:p>
            <a:pPr marL="0" indent="0">
              <a:buNone/>
            </a:pPr>
            <a:endParaRPr lang="en-US" sz="52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4097E69-C804-FAA6-8E92-46A2915B54F6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t="18388" b="6313"/>
          <a:stretch/>
        </p:blipFill>
        <p:spPr>
          <a:xfrm>
            <a:off x="7235709" y="1149824"/>
            <a:ext cx="4025224" cy="22791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916772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274619-A1D9-9DB6-33CC-5C4741CE57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23580773-1CD3-1E71-B0BC-8A947E444E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3F07293C-DCD5-6B98-CCDB-515376BF9C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895FD07-A675-D2C1-52AC-6CD4B61639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C76054DB-328F-0F4A-B11D-E0730903D7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7FFC0950-AFC5-54D3-D0AB-FDC90A1327B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D3C4E3BE-367E-D931-64DC-0E8A85154E5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EBA4FFC0-4EFF-6C3B-0E04-4FCD94A5FB1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5572AFA-AC24-05E7-FF00-55528CDE3A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18D4486-AC49-95C0-9877-75F11CCC522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91F2BA8-47DA-33AF-F98A-66A5CD57066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F54B18-5400-C50B-63C2-364C6404F2A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13452C9-E5F7-5925-BA23-BCDD86F09B6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FEAFF93-3C62-D252-737A-7A0D7EB11E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7CB9644-D279-6DB7-756B-AF1058AA4BF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8803F09-F3BF-036E-7559-EDB22212FD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251BF39F-5722-C131-57B5-9010879B94B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200" dirty="0">
                <a:solidFill>
                  <a:schemeClr val="bg1"/>
                </a:solidFill>
                <a:latin typeface="+mj-lt"/>
              </a:rPr>
              <a:t>The Hayling College</a:t>
            </a:r>
            <a:endParaRPr lang="en-US" dirty="0">
              <a:solidFill>
                <a:schemeClr val="bg1"/>
              </a:solidFill>
              <a:latin typeface="+mj-lt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“Our students are showing real commitment!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Persistent absence is now 2–3% better than the average for similar schools.”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GB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Department for Education Similar Schools Attendance Report </a:t>
            </a:r>
          </a:p>
          <a:p>
            <a:pPr marL="0" indent="0">
              <a:buNone/>
            </a:pPr>
            <a:endParaRPr lang="en-US" sz="52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40E3A4D2-370F-FCBF-0286-81CAF35FAF4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93759" y="593038"/>
            <a:ext cx="3353091" cy="32189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352891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F97E9B-EF76-A98D-23E5-8D624E2290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869073EA-721A-38BD-4D50-913C49AFCD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7D4FA417-BE70-30F0-E3C3-7343D6DA2D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778CC37-AD6B-685D-B6C9-2A4818ACFB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093D13DC-3E7E-BBD2-478D-F9389E5AEE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0EBBF6C5-17D9-D991-7F60-1F65FC894D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4C1A9278-B542-C613-60FE-4F3FE2DE9A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13408" y="3940911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A6BBA454-DD72-E2F8-A111-F931A5D709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63B5081A-7B9F-99DC-4D98-C89AF417F9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BB50F8A-855F-AC9E-DAB2-BF9A16D1A93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E36D745-D073-704E-C353-B3732AA17C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1349525-70A9-5777-A832-80529255733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D3BFA94-25CB-048C-D12B-D9C5BFAC0C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12401D4-8034-0110-51E9-C4FAE5D8B38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4B1755C-E2A2-13E9-D256-11C7314726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3F52FFE-B677-16B7-CB17-BA12886BD8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43464A2D-A7D9-147D-4CEE-544BE07BE98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“At Hayling College, pupil and staff wellbeing matters. 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Our #BeeWell results are helping us understand what our young people need most and we’re acting on it”.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>
                <a:solidFill>
                  <a:schemeClr val="bg1"/>
                </a:solidFill>
                <a:latin typeface="+mj-lt"/>
              </a:rPr>
              <a:t>#BeeWell Surveys 2023 – 25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2F513E73-0362-BDAA-855A-7E7FE30C1CE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95919" y="5969989"/>
            <a:ext cx="4065509" cy="797856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79EFB9D6-C0D0-D3E6-5807-E43BC13F9FC5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2249" b="12646"/>
          <a:stretch>
            <a:fillRect/>
          </a:stretch>
        </p:blipFill>
        <p:spPr>
          <a:xfrm>
            <a:off x="7264400" y="586573"/>
            <a:ext cx="4453191" cy="28424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166645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E84BE2F-C43D-43D9-A96D-1526003268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E7400609-3385-4926-AD61-85A199F074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9E9E1A20-C3CA-40B4-8D3A-3EAC12D69AF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pic>
        <p:nvPicPr>
          <p:cNvPr id="6" name="Content Placeholder 5" descr="A person standing in front of a balloon arch&#10;&#10;AI-generated content may be incorrect.">
            <a:extLst>
              <a:ext uri="{FF2B5EF4-FFF2-40B4-BE49-F238E27FC236}">
                <a16:creationId xmlns:a16="http://schemas.microsoft.com/office/drawing/2014/main" id="{F4FD4D82-0341-FA52-6F5E-C3A204466B1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1168" y="299629"/>
            <a:ext cx="2784486" cy="332476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41C5048F-AE5E-5364-712F-8A77827B3E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E27AF472-EAE3-4572-AB69-B92BD10DBC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F4DB9D2-6215-420C-874C-82EADF8C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F003139-C97C-44FA-B139-32E4DFDCE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CE4DD6E-8CEA-45EE-B630-DBC22144D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4372F7F-AA3C-470B-AA61-7C35B7722C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4B605BF-D199-43DD-9328-E99F2ADFC6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5D42A77-7336-4A35-8922-8098A16AA2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401EE7D-B85D-4C10-AB8C-71884EFB11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1979B86-ED3F-D0EC-2A1D-79733E1F47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0043" y="3831872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en-US" sz="4800" dirty="0">
                <a:solidFill>
                  <a:schemeClr val="bg1"/>
                </a:solidFill>
              </a:rPr>
              <a:t>The Hayling College </a:t>
            </a: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r>
              <a:rPr lang="en-US" sz="4800" dirty="0">
                <a:solidFill>
                  <a:schemeClr val="bg1"/>
                </a:solidFill>
              </a:rPr>
              <a:t>The </a:t>
            </a:r>
            <a:r>
              <a:rPr lang="en-US" sz="4800" b="1" u="sng" dirty="0">
                <a:solidFill>
                  <a:schemeClr val="bg1"/>
                </a:solidFill>
              </a:rPr>
              <a:t>most improved</a:t>
            </a:r>
            <a:r>
              <a:rPr lang="en-US" sz="4800" dirty="0">
                <a:solidFill>
                  <a:schemeClr val="bg1"/>
                </a:solidFill>
              </a:rPr>
              <a:t> school in Hampshire for </a:t>
            </a:r>
            <a:r>
              <a:rPr lang="en-US" sz="4800" b="1" u="sng" dirty="0">
                <a:solidFill>
                  <a:schemeClr val="bg1"/>
                </a:solidFill>
              </a:rPr>
              <a:t>9-5 English and mathematics  </a:t>
            </a:r>
            <a:r>
              <a:rPr lang="en-US" sz="4800" dirty="0">
                <a:solidFill>
                  <a:schemeClr val="bg1"/>
                </a:solidFill>
              </a:rPr>
              <a:t>grades (2025)  </a:t>
            </a:r>
          </a:p>
        </p:txBody>
      </p:sp>
    </p:spTree>
    <p:extLst>
      <p:ext uri="{BB962C8B-B14F-4D97-AF65-F5344CB8AC3E}">
        <p14:creationId xmlns:p14="http://schemas.microsoft.com/office/powerpoint/2010/main" val="378414517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634621-7094-9AF7-19EA-1D0514429F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33FB2AB9-7075-FCA9-6CFE-D0E8EA261F3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3FA41007-4B85-E9FB-2609-0C438449A6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3CD83F1-78EE-7B26-4C32-C8019557BF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F2BA5789-5C4B-1536-1FF2-3BCA146A3F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3B0D6CC9-C6D9-00C1-1DB9-8872E9925F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32BB1422-6A3B-5024-D497-592ACFF00A7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2665" y="3940911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021D768E-6688-58B1-43B5-C2EE53FDA8F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AE9BB9F7-7185-8EA4-D927-F2304693F8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CDD2509-BD3D-5434-4476-1C0416D4AA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9EFF1AB-4CFC-8E13-5AC5-DC052E5961B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F5EDE5D-6868-CBC8-E274-BE0AC074DC3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A6B4148-9A15-85A4-604D-4E78FA716A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832FD43-5081-53C5-668B-20ADE644F0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91A33AB-C354-BFB8-DC1C-F577C81357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E18AB08-D9ED-49CD-CE06-7E6D0E199A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805172B-FCA4-6E54-73DA-7042560D6CF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“Our pupils are open, honest, and reflective. 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The #BeeWell survey gives us valuable insight into how we can strengthen belonging, confidence, and happiness across our school”.</a:t>
            </a:r>
            <a:endParaRPr lang="en-US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>
                <a:solidFill>
                  <a:schemeClr val="bg1"/>
                </a:solidFill>
                <a:latin typeface="+mj-lt"/>
              </a:rPr>
              <a:t>#BeeWell Surveys 2023 – 25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4C4EBD2-4BFB-3FE1-865B-208D8106DE5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84568" y="6007514"/>
            <a:ext cx="4066384" cy="798645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37DFF0E5-06F3-81F8-609F-F7AF50E84C8E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13764" t="29747" r="15965" b="4431"/>
          <a:stretch>
            <a:fillRect/>
          </a:stretch>
        </p:blipFill>
        <p:spPr>
          <a:xfrm>
            <a:off x="7853945" y="199715"/>
            <a:ext cx="2989124" cy="35770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725410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BD785B-FA03-E68D-877A-8401ACD96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B4D17E3A-FD98-C783-AC1F-D464BD11FD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4DF44CB3-33E4-FB6A-11B1-B83E52385D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86CBA55-E7D1-86F2-2082-6BCA324DF2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B60F18B8-1115-5A4B-0DCC-FB242A62AA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092F76AA-4F4E-596B-6B1B-7B266323D0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6D1A3229-6948-0CB5-8F48-F1C1D1260EE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2665" y="3940911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C31EECE2-3033-7F48-82DB-E3275E2F6B9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7173776-8707-EE74-5740-CDF4E900C3A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8B9473E-EB39-C05E-6C9B-912DECD7B33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F133AA0-C2B8-4259-A118-683E4E2AA8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1162D1C-21EF-7114-67F9-AE91A7BCB9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1AF5EFE-E22B-7387-429E-09ACE608444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85BF952-2164-BC26-2749-1011FA564F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ACC85A9-DB38-D904-5860-E3F49F9ED40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AC4132F-33C0-E831-6D15-311DFA2565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F01F28D-3C11-B380-8406-D2A385C4788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“We’re proud that our pupils’ </a:t>
            </a:r>
            <a:r>
              <a:rPr lang="en-GB" i="1" dirty="0">
                <a:solidFill>
                  <a:schemeClr val="bg1"/>
                </a:solidFill>
              </a:rPr>
              <a:t>psychological wellbeing, coping skills, and emotional regulation</a:t>
            </a:r>
            <a:r>
              <a:rPr lang="en-GB" dirty="0">
                <a:solidFill>
                  <a:schemeClr val="bg1"/>
                </a:solidFill>
              </a:rPr>
              <a:t> are in line with national averages.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A strong foundation to build on”.</a:t>
            </a: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endParaRPr lang="en-GB" sz="1800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>
                <a:solidFill>
                  <a:schemeClr val="bg1"/>
                </a:solidFill>
                <a:latin typeface="+mj-lt"/>
              </a:rPr>
              <a:t>#BeeWell Surveys 2023 – 25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C881AC2-981E-EA7D-2DC6-A14D9980C75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31458" y="5929456"/>
            <a:ext cx="4066384" cy="798645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1DB71ACE-7BB8-7CA4-80E7-A727D6C81DF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12665" y="1085548"/>
            <a:ext cx="5133466" cy="24464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88529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8ABAD5-9BEF-0C85-27AA-D8B81A6A91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2B9B2302-6AB9-B89B-A8C0-D336B035F3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CAD64372-2C43-EB67-5B93-501AD42862C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3AD2022-EE95-5D12-EF96-1252A6F7FC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B50C0148-BBFA-7D27-3E7B-9BB6B0BEDD9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F17C5D58-B306-8BDB-356F-93C63E93C9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B10CB890-C4C5-E137-F3BE-DE1BA99C102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2665" y="3988795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C093A193-9597-AC4E-E749-5DC655D739C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913EF5E-0ADB-8F4A-2E0C-E1BE8C69B7A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8DB52BD-880A-427A-9682-8F9F2A0CE1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6D516FD-0EF6-38AE-C945-65073EFDE9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1B86440-6D4C-18EF-1B34-57E8E6E6DB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05CE0AA-D411-CEF8-089B-5155853D17F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6ACB973-51D0-8E14-7BE9-02AF252B86E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1940EF2-0EA6-B4C3-5BB9-B28B0EB66E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8C3FD28-2615-2F08-85AD-4FAEC0C065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DD44F968-5E36-B93C-CFBB-298122396D0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“Home and family relationships remain a key strength.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Our Pupils report feeling as happy and supported at home as their peers across other schools”.</a:t>
            </a:r>
          </a:p>
          <a:p>
            <a:pPr marL="0" indent="0" algn="r">
              <a:buNone/>
            </a:pPr>
            <a:endParaRPr lang="en-GB" sz="1800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>
                <a:solidFill>
                  <a:schemeClr val="bg1"/>
                </a:solidFill>
                <a:latin typeface="+mj-lt"/>
              </a:rPr>
              <a:t>#BeeWell Surveys 2023 – 25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9587E18-21C9-0766-8CE0-9A0617A3BB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33768" y="535927"/>
            <a:ext cx="2448667" cy="3167077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D07D971B-061C-64D4-973F-9D05B68079E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33768" y="5892215"/>
            <a:ext cx="4066384" cy="7986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115249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C7ADAE-8967-E894-BAA7-152F4D06A0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65C6608F-213D-3972-BAFB-87996274198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3C7521A0-F55C-8BD8-CFA5-C5A034D5F59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7AB0EFF-1D85-2A77-3FB9-5446D6D4C2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72A94ABD-AED7-DDE7-6934-120425107F9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7035B0EE-6D30-FF59-93CE-4C6489C5F2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B3A19BE5-0619-6A75-D626-2C0C9CD027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13408" y="3940911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2D66E216-D4DA-0E51-7EFC-DD4FF9D9C95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9A5B21CA-5C2B-423D-21C9-DD384FE8EC2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512C25DE-3BD0-B73B-AE2F-BC153356067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0B14D71-11A5-6DF6-FC9D-4D5BDC4D2F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2F2E454F-6975-7427-AA05-768AE37A293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AC77D98-F08A-4A76-415A-824886261B0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6E042C9-091F-AE74-F7DF-7DB2862FC1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99E3D32-15CB-FFBA-8EC3-E335422BE14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1B56395-1617-09EF-CC2B-B37013659B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2B210FE1-01B7-9971-18BB-328C6505EA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“We continue to strengthen relationships between staff and pupils. 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Our #BeeWell data shows that young people feel as supported by adults here as they do nationally”.</a:t>
            </a:r>
          </a:p>
          <a:p>
            <a:pPr marL="0" indent="0" algn="r">
              <a:buNone/>
            </a:pPr>
            <a:endParaRPr lang="en-GB" sz="1800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>
                <a:solidFill>
                  <a:schemeClr val="bg1"/>
                </a:solidFill>
                <a:latin typeface="+mj-lt"/>
              </a:rPr>
              <a:t>#BeeWell Surveys 2023 – 25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2BF59AAE-B615-AE1F-3920-ECC2D71F2C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25208" y="6007796"/>
            <a:ext cx="4066384" cy="798645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4777C623-6FF4-2F5E-E7D2-9B65DDB4D1F1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14976" b="17976"/>
          <a:stretch>
            <a:fillRect/>
          </a:stretch>
        </p:blipFill>
        <p:spPr>
          <a:xfrm>
            <a:off x="7513007" y="361013"/>
            <a:ext cx="3769789" cy="33701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935102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70EDFC-8AB4-3B55-B01C-E1789A6CC5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4B269179-53C2-A721-7B58-D4284E35800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BAF77A0E-EA21-E291-AA2A-482CAA34D1D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354C504-B132-A143-3F0C-53EAFC2DC4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E71B5C98-5093-B038-76F8-EDD93CC696F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00D84DE4-C191-50EC-AFD1-8EA2CFCEE89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454F35E4-3510-999C-A2DA-20930E65BE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2665" y="404658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371879AA-7132-58C1-AB85-3B61427BA2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BBDA6D7-958F-0E14-A5A3-35D8FFFD79C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C7D0829-4E72-C43C-79FF-DB5AC42589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75E3366-B5E4-173B-BDA2-D2D48CB0A1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F6FCCB3A-19EA-D0C4-C1BF-7117400874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3E31AED-C7A6-4482-739C-E431AB575E2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535F2FF-5663-FA8A-4217-16A5C75A4CF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6E29D8-65CA-44D3-A9CB-C50843D2618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A0D2888-9DC2-E8AB-5C85-BC8C049C7C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6002D07E-D4DF-EFE6-C810-52C074D8F0E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“Kindness, connection, and care are at the heart of our community. 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We’re using our #BeeWell feedback to further improve peer relationships and reduce bullying”.</a:t>
            </a:r>
          </a:p>
          <a:p>
            <a:pPr marL="0" indent="0" algn="r">
              <a:buNone/>
            </a:pPr>
            <a:endParaRPr lang="en-GB" sz="1800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>
                <a:solidFill>
                  <a:schemeClr val="bg1"/>
                </a:solidFill>
                <a:latin typeface="+mj-lt"/>
              </a:rPr>
              <a:t>#BeeWell Surveys 2023 – 25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B5B05428-2F85-6325-0EAD-DC451EA9922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97970" y="6007796"/>
            <a:ext cx="4066384" cy="798645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472FFAB4-2C25-F376-00EF-E56E457C55F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05763" y="398568"/>
            <a:ext cx="2444708" cy="32494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173571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B63ABC-324D-148E-599C-2626835110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995C269E-23AC-40B1-F2A2-F3D0A99737E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57B42818-35F7-9502-A5F7-0CB9A74C77C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10263EE-546A-CE63-B007-AFDD818973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6E54FF4A-145C-F641-BEDC-0254F57450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575ABDD1-ABCC-F546-EB41-E4DB2FEC379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63BFABAE-85AF-2565-12DE-09661612F47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91903" y="3887705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0EAA20A1-5F84-2C70-1715-83812FD9ECE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DA9152A-D49F-19AD-91D3-626B14D4574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7CB6712-37C8-EF5A-8760-BA8E920E6C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68822C6-653A-E9E7-08CD-CECDCA8B99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1321E9B-9DBD-234D-38D1-19E002D5CEB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07DDB51-AE4C-670C-2075-93B38257A2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7BE0668-5E82-0EEC-DD5A-E4C1CB42D43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5B44EA2-D75D-D3FE-FF7F-9FDE99D53B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3F9F753-84C6-B596-FD5F-7198B92F1A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EC4332F-22BF-8B9C-301D-51AD400451C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“#BeeWell results show a clear improvement in emotional health, with fewer pupils reporting stress or low mood.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Our focus on pastoral care, and wellbeing is helping pupils manage their emotions more confidently”.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>
                <a:solidFill>
                  <a:schemeClr val="bg1"/>
                </a:solidFill>
                <a:latin typeface="+mj-lt"/>
              </a:rPr>
              <a:t>#BeeWell Surveys 2023 – 25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31BF118-2912-2E57-7A55-E75A5FA98F7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97970" y="6015669"/>
            <a:ext cx="4066384" cy="798645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28AA5B9D-52B6-2D93-4FA6-3947C51BD3FB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3514" t="3811" r="17027" b="13333"/>
          <a:stretch>
            <a:fillRect/>
          </a:stretch>
        </p:blipFill>
        <p:spPr>
          <a:xfrm>
            <a:off x="7484521" y="772487"/>
            <a:ext cx="4056418" cy="28356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780984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D999C8-F024-3A4B-F44F-A49301805B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22786272-89F0-48A9-679F-0988080FDE1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CA30476F-4FB8-EF1F-5202-A7CA072C940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2FF805D-B77B-6D3D-E886-E0D0017E6D4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D3EA946C-7D72-95D6-CA0F-435E20DA51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FCC2E10E-9653-6258-5054-BD0EE17F2A7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E8DAA9A9-701E-6DD4-4287-D4084A1A340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91903" y="3887705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CD84B6BF-672C-7E78-215F-3243F51B597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94D6BCB-1506-A22C-1E01-A7AA910F6B8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66F14F8-39C9-744E-1653-F3CA3C3E871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79E53FF-049A-3DC7-6250-A58B4DE21F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EAC0214-6AFF-FB8E-30D0-8BE3039662E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0A56AED-9013-6468-FA88-0D38DF4E088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0E33689-3663-A989-882C-F4381A6B35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D9D1CF7-41CC-766E-AD6C-E04C7A735F2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C0EA33A-2A1B-A329-9114-7492646D56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F30CAC9-13BD-5478-5DFC-585FC3D055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“Confidence is growing at Hayling. Pupils feel more positive about themselves and their future.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Life satisfaction, self-esteem, and appearance scores have all strengthened showing that our pupils are developing greater confidence and optimism”.</a:t>
            </a:r>
          </a:p>
          <a:p>
            <a:pPr marL="0" indent="0" algn="r">
              <a:buNone/>
            </a:pPr>
            <a:r>
              <a:rPr lang="en-GB" sz="1800" dirty="0">
                <a:solidFill>
                  <a:schemeClr val="bg1"/>
                </a:solidFill>
                <a:latin typeface="+mj-lt"/>
              </a:rPr>
              <a:t>#BeeWell Surveys 2023 – 25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88A9FA81-17B1-9AD9-0296-AAEAB86BFF1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97970" y="6015669"/>
            <a:ext cx="4066384" cy="798645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9189015A-A88B-2141-5346-D1E76BEB70B2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17603" t="23259" r="16222" b="3811"/>
          <a:stretch>
            <a:fillRect/>
          </a:stretch>
        </p:blipFill>
        <p:spPr>
          <a:xfrm>
            <a:off x="8097970" y="199819"/>
            <a:ext cx="2373758" cy="34880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532233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4922CD-FF5F-2EF6-E958-D9A4424665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42A7E1DF-D36D-28DF-AC53-4399FEEDEA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0454E394-52C6-1579-9A1A-D4946CC223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841AB9D-99AE-C3E5-5BC3-4199BD37EA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611C3C5F-8CE1-4CD8-CA08-38B576380B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50695BC9-F8E8-AB3F-BE7A-2EBA5513ED9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EDAB61B7-2248-3FB2-4F59-C560975C2B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91903" y="3887705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23608301-55EF-86A0-3C7C-F422FF85CF8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AEF410E-1A03-F588-A897-140A3A1CDE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840181-878C-8FDB-41CB-8B703D8131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9D1FEEF-2484-AB87-9B87-C930A59CE9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89758EA-4015-D785-8CEC-A25BC7E152B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FE2027A-AF73-9FB8-5314-4CF749C93A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1D89EC5-5765-CA50-108B-0995B6BCC0E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DB465EB-8D82-6EEB-621E-685A6EACED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7A198011-FA3D-1C85-415D-E228984FB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F5C956A-D9A1-B450-7979-A42CABD976E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“Kindness counts. Hayling pupils now feel more supported by their friends and experience less bullying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Pupils report stronger peer relationships and a significant reduction in bullying. Our culture of respect and belonging is making a real difference”.</a:t>
            </a:r>
          </a:p>
          <a:p>
            <a:pPr marL="0" indent="0" algn="r">
              <a:buNone/>
            </a:pPr>
            <a:r>
              <a:rPr lang="en-GB" sz="1800" dirty="0">
                <a:solidFill>
                  <a:schemeClr val="bg1"/>
                </a:solidFill>
                <a:latin typeface="+mj-lt"/>
              </a:rPr>
              <a:t>#BeeWell Surveys 2023 – 25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EBABF90C-D74B-A31E-7E2E-19BDA110EF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97970" y="6015669"/>
            <a:ext cx="4066384" cy="798645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2F4300CA-B0FE-ED9C-E9D7-8D78F32FBCB7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31000" b="6815"/>
          <a:stretch>
            <a:fillRect/>
          </a:stretch>
        </p:blipFill>
        <p:spPr>
          <a:xfrm>
            <a:off x="7640598" y="372726"/>
            <a:ext cx="3730611" cy="31422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951322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E06691-3F9C-3751-1619-519CB01CA3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7B12B3C2-A919-05C7-1E20-49B4580FAAE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20DE4C01-B118-CB55-4E12-7727CC3755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5659B64-E8C2-6FD4-980E-FFE3F282F23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F58569EF-0F2A-1171-A608-6D0A36AF4D9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9F5F879C-9F5F-15CE-76E6-42A37EF6478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741323E2-AA4E-443A-AAF6-283F40AE801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2665" y="3940911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2DC23877-87D2-A225-14B2-02E3B4B436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2DE53B9-CC9D-FC41-3CCE-C458174CBF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33C8AA6-BE5A-DB97-A2F1-D4AB98C93DD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4E9E5D5-AE70-59A7-B076-8FD01ADE336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A2650C7-1658-D6BE-46F0-2DD67B53BD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219113A-0056-C8D9-9ED5-95034CD8B86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0230CB2-0100-C253-ED09-3752F6BFD3B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89DC16F-9394-2A34-6AF5-5953B85D8F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87471D0-4CE7-FA7D-39D0-4A1879BA58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13C12DAC-CAF0-0BD0-6381-845B61E692B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“Proud to belong. Our pupils now feel more connected to school and supported by staff.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Connection and trust have grown across our school community, with relationships with staff and sense of belonging both improving”.</a:t>
            </a:r>
          </a:p>
          <a:p>
            <a:pPr marL="0" indent="0" algn="r">
              <a:buNone/>
            </a:pPr>
            <a:r>
              <a:rPr lang="en-GB" sz="1800" dirty="0">
                <a:solidFill>
                  <a:schemeClr val="bg1"/>
                </a:solidFill>
                <a:latin typeface="+mj-lt"/>
              </a:rPr>
              <a:t>#BeeWell Surveys 2023 – 25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AF1A1BB-53F1-7BCE-B3A2-4BE11999EE1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33768" y="5972945"/>
            <a:ext cx="4066384" cy="798645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CA875514-5F74-3718-F8A1-4F52AFA41FD4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6808" t="15456" r="5592"/>
          <a:stretch>
            <a:fillRect/>
          </a:stretch>
        </p:blipFill>
        <p:spPr>
          <a:xfrm>
            <a:off x="6905455" y="423328"/>
            <a:ext cx="4645003" cy="33426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482463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66FFC2-F69A-70BB-A3C0-F6AFF0501D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5AC04AB9-E9C3-232C-FBD7-3E9168F3383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34CE4AAF-548D-7127-A6E9-785FEC4445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5CA0569-3BF0-CF8E-9459-06972557547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237E54C5-F948-B283-B459-86C4862597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FDAD2BA4-F121-FABE-6851-CFEE10FE0F4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C97A1F38-B134-6C92-14AB-C3552A5C05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2665" y="3940911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6531534C-21EF-FC6C-BF5F-010F3CB00A5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DE3150E-8B86-D9D2-AB81-F6F506A59D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39D99C0-F30F-3ACB-5827-E71CB0990EE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CAEA352-2697-52D3-C9F5-DD8D7955EC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1D2EE60-C6B6-D4F0-F3CB-4D3B600B888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2BE09EA-5D90-0F0B-C529-FA48DDE480F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DE27FE2-A15F-EBA9-33F4-CBA7BE8B04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FB12554-B0D7-EBA7-039C-4D1C99AFD6D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C127BBA-B1B7-ED66-D47C-99924421C9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71F92910-3936-B939-5576-6B4401E1B37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“Our message to every pupil: Your voice matters.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The #BeeWell survey is helping us make Hayling College an even happier, healthier, more supportive place to learn.”</a:t>
            </a:r>
            <a:endParaRPr lang="en-US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>
                <a:solidFill>
                  <a:schemeClr val="bg1"/>
                </a:solidFill>
                <a:latin typeface="+mj-lt"/>
              </a:rPr>
              <a:t>#BeeWell Surveys 2023 – 25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30FF9705-F79D-87F0-768C-1B559BD1A60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64248" y="5911141"/>
            <a:ext cx="4066384" cy="798645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6EE92858-1D74-378E-4849-CC65A776C0A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13380" y="121594"/>
            <a:ext cx="2180300" cy="36711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763700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8C02AC-E02A-B084-FD17-EB5C7336F3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731F193B-C3D2-A1A6-7D8E-DCE524CE1B1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783B1FEB-951F-5AA3-F4C6-DA2B4EFC73A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28C7727-6CBF-F3AF-5F4A-AA2BD4E75AF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7B2ADD57-652B-71E9-462E-4883994DA2D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74A5F874-B971-0ED1-11D3-AE2B96AEA1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EA9F7613-434D-6CB0-FBDA-2A4BA1505E8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14D32B89-FEE0-D413-7ED8-5CDB419F472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163D24E-2CF2-D65B-E345-443CDACFE0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DE49AF3-2EBC-BBA1-8DD0-DC4DD4E4B06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9D66577-6CD6-0B45-8FF8-A4929C7BFC6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BA6362A-6728-8D15-6E8D-EE91625560E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CF5E8D2-D887-F248-165E-C57A4CCAB51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D06E4DE-7182-3A2F-3332-5AF7C71833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78B0234-D27F-47D1-9389-6A2AA9101D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06586B6-5871-0FAD-33BE-BF1055B334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70043" y="3831872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en-US" sz="4800" dirty="0">
                <a:solidFill>
                  <a:schemeClr val="bg1"/>
                </a:solidFill>
              </a:rPr>
              <a:t>The Hayling College </a:t>
            </a: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r>
              <a:rPr lang="en-US" sz="4800" dirty="0">
                <a:solidFill>
                  <a:schemeClr val="bg1"/>
                </a:solidFill>
              </a:rPr>
              <a:t>The </a:t>
            </a:r>
            <a:r>
              <a:rPr lang="en-US" sz="4800" b="1" u="sng" dirty="0">
                <a:solidFill>
                  <a:schemeClr val="bg1"/>
                </a:solidFill>
              </a:rPr>
              <a:t>6</a:t>
            </a:r>
            <a:r>
              <a:rPr lang="en-US" sz="4800" b="1" u="sng" baseline="30000" dirty="0">
                <a:solidFill>
                  <a:schemeClr val="bg1"/>
                </a:solidFill>
              </a:rPr>
              <a:t>th</a:t>
            </a:r>
            <a:r>
              <a:rPr lang="en-US" sz="4800" b="1" u="sng" dirty="0">
                <a:solidFill>
                  <a:schemeClr val="bg1"/>
                </a:solidFill>
              </a:rPr>
              <a:t> most improved</a:t>
            </a:r>
            <a:r>
              <a:rPr lang="en-US" sz="4800" dirty="0">
                <a:solidFill>
                  <a:schemeClr val="bg1"/>
                </a:solidFill>
              </a:rPr>
              <a:t> school in Hampshire for </a:t>
            </a:r>
            <a:r>
              <a:rPr lang="en-US" sz="4800" b="1" u="sng" dirty="0">
                <a:solidFill>
                  <a:schemeClr val="bg1"/>
                </a:solidFill>
              </a:rPr>
              <a:t>9-4 English and mathematics  </a:t>
            </a:r>
            <a:r>
              <a:rPr lang="en-US" sz="4800" dirty="0">
                <a:solidFill>
                  <a:schemeClr val="bg1"/>
                </a:solidFill>
              </a:rPr>
              <a:t>grades (2025)  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A39A1EA5-3BEF-F6FD-C158-36046B62978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5D2DD47B-3577-3813-4D0D-0B6C43B7C9F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62163" y="129863"/>
            <a:ext cx="2871443" cy="37697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526004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F97E9B-EF76-A98D-23E5-8D624E2290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869073EA-721A-38BD-4D50-913C49AFCDD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7D4FA417-BE70-30F0-E3C3-7343D6DA2D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778CC37-AD6B-685D-B6C9-2A4818ACFB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093D13DC-3E7E-BBD2-478D-F9389E5AEE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0EBBF6C5-17D9-D991-7F60-1F65FC894D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4C1A9278-B542-C613-60FE-4F3FE2DE9A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075748" y="4697322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A6BBA454-DD72-E2F8-A111-F931A5D709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63B5081A-7B9F-99DC-4D98-C89AF417F9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BB50F8A-855F-AC9E-DAB2-BF9A16D1A93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E36D745-D073-704E-C353-B3732AA17C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1349525-70A9-5777-A832-80529255733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D3BFA94-25CB-048C-D12B-D9C5BFAC0C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12401D4-8034-0110-51E9-C4FAE5D8B38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4B1755C-E2A2-13E9-D256-11C7314726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3F52FFE-B677-16B7-CB17-BA12886BD8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43464A2D-A7D9-147D-4CEE-544BE07BE98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31066" y="775699"/>
            <a:ext cx="4768693" cy="5820911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“Our </a:t>
            </a:r>
            <a:r>
              <a:rPr lang="en-GB" dirty="0" err="1">
                <a:solidFill>
                  <a:schemeClr val="bg1"/>
                </a:solidFill>
                <a:latin typeface="+mj-lt"/>
              </a:rPr>
              <a:t>ImpactEd</a:t>
            </a:r>
            <a:r>
              <a:rPr lang="en-GB" dirty="0">
                <a:solidFill>
                  <a:schemeClr val="bg1"/>
                </a:solidFill>
                <a:latin typeface="+mj-lt"/>
              </a:rPr>
              <a:t> Evaluation shows Hayling College scoring 4% above the national average for attendance drivers. 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This highlights the positive habits, motivation, and consistency our pupils are building to support regular attendance.”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 err="1">
                <a:solidFill>
                  <a:schemeClr val="bg1"/>
                </a:solidFill>
                <a:latin typeface="+mj-lt"/>
              </a:rPr>
              <a:t>ImpactED</a:t>
            </a:r>
            <a:r>
              <a:rPr lang="en-GB" sz="1800" dirty="0">
                <a:solidFill>
                  <a:schemeClr val="bg1"/>
                </a:solidFill>
                <a:latin typeface="+mj-lt"/>
              </a:rPr>
              <a:t> – Understanding Attendance Report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8559983-62BD-9FA6-DE4B-1479B26804A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2766" y="147779"/>
            <a:ext cx="2642724" cy="42459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210138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146A3E-7C87-C028-8031-826C3ADA4D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F67BF7C5-78AA-9AAB-F9B1-B7089CEA774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29992FCF-6E5B-E033-F070-F825CF856AB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4D5A067-002D-44E3-A09D-930BEC85307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876FCFD8-56E9-DEE4-A513-C0656409981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6403F8B7-F988-7891-5E50-205F90EF571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6B354D5F-C2A7-2686-28B5-980C1C6E13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13408" y="4266031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516449C0-E9C4-B0CA-87B7-1D97754DF0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00D3D6D-FB7C-B64C-D473-0545FFDEA50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B8E59AB-5832-1F0C-1CF9-AF9DDA4F16F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27C50AF7-04BC-2634-5E6C-549CF562C8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E6FB2F0-CD39-EB8B-84BB-EE7DAB734E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5EB1052-7A30-A0BA-550E-8F8418577E6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D47DED05-5CDB-A48F-E9D0-8265557E47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EF5E16C-73AD-2F73-55D6-01D7C13B2E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C45BF54-4588-56DF-F220-B79344E6AB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B4AD8477-D88C-DC7C-23BA-F7949082804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31066" y="775699"/>
            <a:ext cx="4768693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“Our pupils continue to show determination and perseverance. 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Grit scores have risen since Phase One, reflecting an encouraging increase in resilience and long-term focus.”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 err="1">
                <a:solidFill>
                  <a:schemeClr val="bg1"/>
                </a:solidFill>
                <a:latin typeface="+mj-lt"/>
              </a:rPr>
              <a:t>ImpactED</a:t>
            </a:r>
            <a:r>
              <a:rPr lang="en-GB" sz="1800" dirty="0">
                <a:solidFill>
                  <a:schemeClr val="bg1"/>
                </a:solidFill>
                <a:latin typeface="+mj-lt"/>
              </a:rPr>
              <a:t> – Understanding Attendance Report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20B60A34-C6FA-2FA4-F9D4-A470265090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13408" y="1169913"/>
            <a:ext cx="4820528" cy="26385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984806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33DB3B-FA34-148E-9A4C-75189A866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CC9DBF7B-6D58-57B9-613D-D512EE4EEE4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47EBD5F9-37F6-9518-3B97-E78EB39A409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7877F99-7FF6-121F-1619-708F03AAC4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26CA3232-FA34-C730-4C06-2C5FAF17411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89509F18-001A-2FB3-6EC3-AF6EA1BF5B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4C490506-C106-3F13-5A0F-48490E8FC2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13408" y="3940911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FC75E4B5-FAFE-BB4B-4FAB-B30220B96D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EEE8152-EA65-4FC0-6A88-1695F94809B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39AB2F1-4105-1404-0126-D7A2361757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F935477-1821-9F0A-64F9-046E67A074C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03AF8DF-A700-310D-86F8-1914E864E6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5934D02-C706-128C-9413-6EB4F525A33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8D58C5A-2339-13CB-06FA-49A5DAB858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8AF937D-D92F-C363-2B98-098A5C5F5F3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958DB37-4A45-0628-AD8E-5A80DB04DB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4BFD156-00A9-4261-6F28-74594B7A8BE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31066" y="775699"/>
            <a:ext cx="4768693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“With an </a:t>
            </a:r>
            <a:r>
              <a:rPr lang="en-GB" i="1" dirty="0">
                <a:solidFill>
                  <a:schemeClr val="bg1"/>
                </a:solidFill>
              </a:rPr>
              <a:t>attendance driver score</a:t>
            </a:r>
            <a:r>
              <a:rPr lang="en-GB" dirty="0">
                <a:solidFill>
                  <a:schemeClr val="bg1"/>
                </a:solidFill>
              </a:rPr>
              <a:t> of </a:t>
            </a:r>
            <a:r>
              <a:rPr lang="en-GB" b="1" dirty="0">
                <a:solidFill>
                  <a:schemeClr val="bg1"/>
                </a:solidFill>
              </a:rPr>
              <a:t>3.51 (4% above national)</a:t>
            </a:r>
            <a:r>
              <a:rPr lang="en-GB" dirty="0">
                <a:solidFill>
                  <a:schemeClr val="bg1"/>
                </a:solidFill>
              </a:rPr>
              <a:t>, our pupils are demonstrating stronger attitudes toward coming to school and taking ownership of their learning.”</a:t>
            </a: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 err="1">
                <a:solidFill>
                  <a:schemeClr val="bg1"/>
                </a:solidFill>
                <a:latin typeface="+mj-lt"/>
              </a:rPr>
              <a:t>ImpactED</a:t>
            </a:r>
            <a:r>
              <a:rPr lang="en-GB" sz="1800" dirty="0">
                <a:solidFill>
                  <a:schemeClr val="bg1"/>
                </a:solidFill>
                <a:latin typeface="+mj-lt"/>
              </a:rPr>
              <a:t> – Understanding Attendance Report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AE6BF79-3DCB-F5E3-AC34-28E68D01355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69175" y="490070"/>
            <a:ext cx="2948042" cy="30788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756423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9A19AD-0A62-8E07-58D4-FF4E0F862C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5F3F1B3F-B648-CC5C-BE18-2997535C6E3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2F41F181-D09F-9978-C4AD-E199E96555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46BE751-51DA-9555-4C37-272ECAECC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5B7D2A2E-5A0F-93A2-6570-1D1107E2843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FF3CCC05-36A2-BC20-AACE-50E3425F29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E458647E-6314-E9DC-BE54-66B9F51D68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2665" y="4444307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5315C7F4-5070-7089-BB49-44113F8A45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8AA82D4-B1B9-D9A6-8240-B6D680E347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C00B21A-72AF-7C24-05A5-AE5A556096A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35EB3E5-8407-792C-838B-29EC30A069F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AA04E49-FAC3-19FA-A00C-BC5453BF7EC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84A8CD0-4928-0991-3EA3-06E5EE2345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20D84D-EC2F-F463-191D-175A625C99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62C8EFD-39F6-CC39-5270-56F0C5DA86C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B1F3A67A-EC13-5F5D-0894-9476997FC9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88B9284-231B-41B3-3DEC-535E330202A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31066" y="775699"/>
            <a:ext cx="4768693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“Encouragingly, </a:t>
            </a:r>
            <a:r>
              <a:rPr lang="en-GB" b="1" dirty="0">
                <a:solidFill>
                  <a:schemeClr val="bg1"/>
                </a:solidFill>
              </a:rPr>
              <a:t>38% of pupils</a:t>
            </a:r>
            <a:r>
              <a:rPr lang="en-GB" dirty="0">
                <a:solidFill>
                  <a:schemeClr val="bg1"/>
                </a:solidFill>
              </a:rPr>
              <a:t> showed </a:t>
            </a:r>
            <a:r>
              <a:rPr lang="en-GB" i="1" dirty="0">
                <a:solidFill>
                  <a:schemeClr val="bg1"/>
                </a:solidFill>
              </a:rPr>
              <a:t>above average attendance and a strong sense of school membership</a:t>
            </a:r>
            <a:r>
              <a:rPr lang="en-GB" dirty="0">
                <a:solidFill>
                  <a:schemeClr val="bg1"/>
                </a:solidFill>
              </a:rPr>
              <a:t>.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When pupils feel they belong, they show up and we’re working to extend that sense of connection further.”</a:t>
            </a: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 err="1">
                <a:solidFill>
                  <a:schemeClr val="bg1"/>
                </a:solidFill>
                <a:latin typeface="+mj-lt"/>
              </a:rPr>
              <a:t>ImpactED</a:t>
            </a:r>
            <a:r>
              <a:rPr lang="en-GB" sz="1800" dirty="0">
                <a:solidFill>
                  <a:schemeClr val="bg1"/>
                </a:solidFill>
                <a:latin typeface="+mj-lt"/>
              </a:rPr>
              <a:t> – Understanding Attendance Report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76A6EED-4528-EB42-3820-C66D178FA5F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21210" y="479043"/>
            <a:ext cx="5828759" cy="34086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183073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0A68EC-4865-4F65-3CE9-3D917A983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AD67BD81-D55E-1525-BC8F-A83A7A52AB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98BD2162-8EBA-3241-B832-39814D266D4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30C00B1-54FD-786C-C01B-FDDD2FC2A3C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77C31EC4-5D04-3D2B-6FD4-925E602BA3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5C61D919-70EB-7DE9-C3B3-A9F7B89D8B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F7D49C88-38A6-AEE8-2782-E58D1060CF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13408" y="3940911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162B8686-E7DF-4A92-DD50-9F391CC9D5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0560927-0C60-AFD1-DDAD-E61EFB09C2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588F6E8-8267-062B-3216-C8ACC193A2E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7B6E6C8-2CF4-3423-A0AF-36655A7B68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C89912-EF88-0352-107C-840CA2A3E63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161E894-FB1D-E48E-D5F2-D08EB4351C7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7914F32-68B2-DD6D-E0B5-86D9E558C76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537DCCC-B8B7-7101-ED80-4CF90329EA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071DB0C-F8AB-8A4D-30C4-7C99D799F9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15E53C41-AB09-8415-D27F-17A72B180E2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31066" y="775699"/>
            <a:ext cx="4768693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“Through </a:t>
            </a:r>
            <a:r>
              <a:rPr lang="en-GB" dirty="0" err="1">
                <a:solidFill>
                  <a:schemeClr val="bg1"/>
                </a:solidFill>
                <a:latin typeface="+mj-lt"/>
              </a:rPr>
              <a:t>ImpactEd’s</a:t>
            </a:r>
            <a:r>
              <a:rPr lang="en-GB" dirty="0">
                <a:solidFill>
                  <a:schemeClr val="bg1"/>
                </a:solidFill>
                <a:latin typeface="+mj-lt"/>
              </a:rPr>
              <a:t> research and our staff’s ongoing commitment, Hayling College is turning insight into action, fostering motivation, resilience, and a deeper sense of belonging across every year group.”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 err="1">
                <a:solidFill>
                  <a:schemeClr val="bg1"/>
                </a:solidFill>
                <a:latin typeface="+mj-lt"/>
              </a:rPr>
              <a:t>ImpactED</a:t>
            </a:r>
            <a:r>
              <a:rPr lang="en-GB" sz="1800" dirty="0">
                <a:solidFill>
                  <a:schemeClr val="bg1"/>
                </a:solidFill>
                <a:latin typeface="+mj-lt"/>
              </a:rPr>
              <a:t> – Understanding Attendance Report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B2C8187-08D6-2086-9018-43F4816D5A3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7070" y="413419"/>
            <a:ext cx="3549780" cy="33985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188957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6EF1A8-6A28-B6DB-D41C-607D07BAB2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A3FC50F5-2324-C98E-7542-D87D3AB2B31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A05C9205-CC16-9715-2018-C83B29B3D6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80FD225-522E-F165-9910-7AB1DB3CC2A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9C2B1EBA-5A49-130B-0D43-8AB04B5302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B234BCC1-829C-7306-AB0B-AA5139E0187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3E21F3C2-A255-E434-739C-45796D9D70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92250" y="4426534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58FE3F3F-EC67-2F57-F791-5D2C8A14FFE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BF8A001-035A-366A-3BC5-5BBBCF6607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6C0F0DB-0FA6-BC07-66C5-FC7A29E4308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DD3F2A7-2AE3-AEE0-E048-AD3DB3E85A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F42E2C3-59B8-58A0-9D4B-EC571DBFCDC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9A1192E-F90C-7B50-7732-D86276E37F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D8677705-8411-2539-3E2F-BB088BA037D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AE5890A-2651-7C0E-63CC-54C10696E42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BC0126F-8F69-13E1-7443-6311AAD994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648444DA-B51D-95D4-3305-CBF92443006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31066" y="775699"/>
            <a:ext cx="4768693" cy="5820911"/>
          </a:xfrm>
        </p:spPr>
        <p:txBody>
          <a:bodyPr>
            <a:normAutofit fontScale="92500"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“Parents at Hayling overwhelmingly agree that attendance matters — with an average score of 4.36 out of 5 for the statement ‘My child’s attendance rate is important to me.’ 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We’re proud to see our community valuing education so strongly.”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 err="1">
                <a:solidFill>
                  <a:schemeClr val="bg1"/>
                </a:solidFill>
                <a:latin typeface="+mj-lt"/>
              </a:rPr>
              <a:t>ImpactED</a:t>
            </a:r>
            <a:r>
              <a:rPr lang="en-GB" sz="1800" dirty="0">
                <a:solidFill>
                  <a:schemeClr val="bg1"/>
                </a:solidFill>
                <a:latin typeface="+mj-lt"/>
              </a:rPr>
              <a:t> – Understanding Attendance Report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685B0D7-FE70-0E28-911A-A191CD6B521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00519" y="574376"/>
            <a:ext cx="4569649" cy="32918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141200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8B6EAF-FF66-7B67-D5D6-1CFCFB5EC0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C4EF0AB2-4D7A-8F76-BB49-CFAE025AB60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40B901AA-2EAB-78C2-E401-47485BB6455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1713523-F493-526D-ED10-C940E43F4B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48442010-C776-7DDC-DDAB-F1ADC49AD00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CB640C2D-0B88-01E6-7AFC-990FDF6EE16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D2EE9FFA-E63F-FF1C-AD46-2D5868EDB2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2665" y="4237117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14E360EB-E1C3-A776-902D-33835CD729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7A8E254-2F7A-E6B4-7C09-AE68743518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14FAA99-D58B-7049-0C86-319E28C1D63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045BC6A-1B76-AA7D-7D86-07A95BC156C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614E984-C675-4AF0-9BB0-011CBEC24D3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3232BBF-5AAB-5974-4C10-CCA2D77705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9040A3F-7E26-4456-E816-BEE3039B44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8CA6E28-BB76-9481-F33E-ADD0279C03A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8CA4C69-2246-F5B4-2083-224FF6FFDF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0B5F3EEA-2B57-84EC-59EB-9F3147D95C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31066" y="775699"/>
            <a:ext cx="4768693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“Parents told us they find our attendance and absence policies clearly communicated (average score 3.91).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We’ll continue ensuring that every family knows how attendance links directly to achievement and wellbeing.”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 err="1">
                <a:solidFill>
                  <a:schemeClr val="bg1"/>
                </a:solidFill>
                <a:latin typeface="+mj-lt"/>
              </a:rPr>
              <a:t>ImpactED</a:t>
            </a:r>
            <a:r>
              <a:rPr lang="en-GB" sz="1800" dirty="0">
                <a:solidFill>
                  <a:schemeClr val="bg1"/>
                </a:solidFill>
                <a:latin typeface="+mj-lt"/>
              </a:rPr>
              <a:t> – Understanding Attendance Report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6C3A9C7-CF9D-58DB-6D6F-9E8DE4A8F3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39600" y="257153"/>
            <a:ext cx="2830466" cy="36305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3751202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0424B9-73E6-5330-45F3-CC50DC65E5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CC78DA21-DA41-93F9-EC13-23A01351AD4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F483AD74-8A3B-1201-60B2-1E415C86CE3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39E1B35-4902-E91C-CEAF-0884B86777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D7A6D2E9-15C6-F5FC-A3B1-CC412C91224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AE4D89E7-B69B-F42B-8BB4-296D3F8F9D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F22297CC-FE25-5EEE-B52D-132F5F6E24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92250" y="4739520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F178AA78-1FC4-41AE-EA98-2F96DC0691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5BBDCFB-9128-33CF-22CB-E247CF3D6B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A612ED2D-65DF-B03A-DBA6-C4E7377855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EFB9B41D-7CD0-B86E-834B-E1F328EFE45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68DEA1C-2095-9305-EA30-ECEC7E1AA9A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B2A9770-4001-2F25-FD96-D5B98637930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B19C65A-19D5-330D-D98B-708BB41ED7F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6211689-FFD2-0A3E-6887-5BCD25D90B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13C2958-89AA-6699-1B0B-E1101ACF3A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232167F-8652-77E8-169E-C965D1B1409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31066" y="775699"/>
            <a:ext cx="4768693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“Families scored highly on understanding why their child is and isn’t allowed to miss school (4.46 out of 5) showing that our shared expectations are clear and well understood.”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 err="1">
                <a:solidFill>
                  <a:schemeClr val="bg1"/>
                </a:solidFill>
                <a:latin typeface="+mj-lt"/>
              </a:rPr>
              <a:t>ImpactED</a:t>
            </a:r>
            <a:r>
              <a:rPr lang="en-GB" sz="1800" dirty="0">
                <a:solidFill>
                  <a:schemeClr val="bg1"/>
                </a:solidFill>
                <a:latin typeface="+mj-lt"/>
              </a:rPr>
              <a:t> – Understanding Attendance Report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4DEA63B-BDFD-2E04-2152-8FE755B0E7D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33424" y="190192"/>
            <a:ext cx="3113426" cy="42371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725054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731251-F0D4-BA71-9F0D-7253C99F0E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D2284577-E8A4-EF47-09CC-DE1D8AEBDD9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8005AF45-6704-B462-F0D1-A58DF049992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C927E80-77ED-30C3-2812-495F0FB03F0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AB235A9B-73DC-6BE3-9F01-E7D2C0A34A8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F77D073E-8219-53E0-8957-4732CF3A5C0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E5DE7CE5-8811-8692-359A-FCFB54B61CE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03248" y="4617500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B0D73BF1-843E-866A-2365-AA3CFDA0A16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615EA19-BFBC-634C-9977-8822F5A7BB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FBB46A8-8A2A-0FD2-A92C-F755A7EB9BA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C067AC8-381D-9614-611F-E4443078DA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28B2D17-EED9-C394-2C1B-C8199DFE48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15165C4-4CDD-952A-B04E-C31674CFC8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79B1FE9-A0B6-0D17-4B49-7141AC81E0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E9AF881-B601-246C-C2FB-6C5DBFE3601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3141C7D-27D0-9676-013E-43DAC0B3EB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3000C0A-59B5-7E3E-6DC9-C7F39EC4328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31066" y="775699"/>
            <a:ext cx="4768693" cy="5820911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“Most parents reported being happy with their child’s attendance this year (average 4.01/5) and believe missing school could affect grades (4.20/5). 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These strong beliefs help reinforce attendance as a shared priority.”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 err="1">
                <a:solidFill>
                  <a:schemeClr val="bg1"/>
                </a:solidFill>
                <a:latin typeface="+mj-lt"/>
              </a:rPr>
              <a:t>ImpactED</a:t>
            </a:r>
            <a:r>
              <a:rPr lang="en-GB" sz="1800" dirty="0">
                <a:solidFill>
                  <a:schemeClr val="bg1"/>
                </a:solidFill>
                <a:latin typeface="+mj-lt"/>
              </a:rPr>
              <a:t> – Understanding Attendance Report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F4A0981-05D9-530A-518E-D4AD2AF1F3C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63206" y="190192"/>
            <a:ext cx="3379679" cy="42371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325731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38FD62-5DE3-6AD6-1C94-70F56CE1E1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A42A3E28-10DA-3D15-F0CD-13A04CC11E4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373037BE-9AC0-3C60-71E5-FC04B1F739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C61CD7A-1508-484B-05E0-16E1337C73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D21DFDCE-1C1C-0395-1EBC-79E0E21D80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E27504FC-08CE-BA71-3C99-521C427949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910B6C68-C3EC-8F17-4494-ABAB1CFEC1B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13408" y="3940911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F6488C76-F68E-154F-0213-0EFC9A9C5A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442AA5D-5350-B5F2-9CBA-5325D25B63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27308EC-12D9-71E7-5AE1-B602785B95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1451E81-6FF8-D16D-C019-4C38D5E5CB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13631CC-FE9C-45AD-496E-472D7BC4B2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67FD3C5-1389-872F-2FAC-12A17EE985E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A377EE8-D098-9E21-0BCC-C1CD6B488D0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36527DA-C725-5E7B-4F7E-1D9A7EC69F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1A73A4A-89DD-217D-94B7-E39ECC7929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3EC9CE13-54C0-4294-C20E-8B2F5C6563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31066" y="775699"/>
            <a:ext cx="4768693" cy="5820911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“The parent survey highlighted how much families value partnership with the school.</a:t>
            </a: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  <a:latin typeface="+mj-lt"/>
              </a:rPr>
              <a:t> Comments like ‘The school are doing everything they can’ and ‘Teachers are supportive’ show a united effort to keep every child attending and thriving.”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  <a:latin typeface="+mj-lt"/>
            </a:endParaRPr>
          </a:p>
          <a:p>
            <a:pPr marL="0" indent="0" algn="r">
              <a:buNone/>
            </a:pPr>
            <a:r>
              <a:rPr lang="en-GB" sz="1800" dirty="0" err="1">
                <a:solidFill>
                  <a:schemeClr val="bg1"/>
                </a:solidFill>
                <a:latin typeface="+mj-lt"/>
              </a:rPr>
              <a:t>ImpactED</a:t>
            </a:r>
            <a:r>
              <a:rPr lang="en-GB" sz="1800" dirty="0">
                <a:solidFill>
                  <a:schemeClr val="bg1"/>
                </a:solidFill>
                <a:latin typeface="+mj-lt"/>
              </a:rPr>
              <a:t> – Understanding Attendance Report </a:t>
            </a: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US" sz="18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sz="3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2DF06664-D5E5-CE51-AF5E-E7A0810AE51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93239" y="775699"/>
            <a:ext cx="5190834" cy="29532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398755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79937E-4D1F-6700-75C5-F6BA3B8A3F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2025 GCSE English and Maths (Grade 5+)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CCEEEE4-0709-FA24-CB11-FFE706C9FAD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543175" y="1863725"/>
            <a:ext cx="7105650" cy="4351338"/>
          </a:xfrm>
        </p:spPr>
        <p:txBody>
          <a:bodyPr>
            <a:normAutofit fontScale="92500" lnSpcReduction="20000"/>
          </a:bodyPr>
          <a:lstStyle/>
          <a:p>
            <a:pPr marL="0" indent="0">
              <a:buNone/>
            </a:pPr>
            <a:r>
              <a:rPr lang="en-GB" b="1" dirty="0"/>
              <a:t>Havant Cluster</a:t>
            </a:r>
          </a:p>
          <a:p>
            <a:pPr marL="0" indent="0">
              <a:buNone/>
            </a:pPr>
            <a:r>
              <a:rPr lang="en-GB" dirty="0"/>
              <a:t>Oaklands Catholic School 		48.1%</a:t>
            </a:r>
          </a:p>
          <a:p>
            <a:pPr marL="0" indent="0">
              <a:buNone/>
            </a:pPr>
            <a:r>
              <a:rPr lang="en-GB" dirty="0"/>
              <a:t>Horndean Technology College 		45.6%</a:t>
            </a:r>
          </a:p>
          <a:p>
            <a:pPr marL="0" indent="0">
              <a:buNone/>
            </a:pPr>
            <a:r>
              <a:rPr lang="en-GB" dirty="0"/>
              <a:t>The Cowplain School 			37.8%</a:t>
            </a:r>
          </a:p>
          <a:p>
            <a:pPr marL="0" indent="0">
              <a:buNone/>
            </a:pPr>
            <a:r>
              <a:rPr lang="en-GB" dirty="0"/>
              <a:t>Crookhorn College 				37.6%</a:t>
            </a:r>
          </a:p>
          <a:p>
            <a:pPr marL="0" indent="0">
              <a:buNone/>
            </a:pPr>
            <a:r>
              <a:rPr lang="en-GB" sz="3000" b="1" i="1" dirty="0"/>
              <a:t>The Hayling College 			35.8%</a:t>
            </a:r>
          </a:p>
          <a:p>
            <a:pPr marL="0" indent="0">
              <a:buNone/>
            </a:pPr>
            <a:r>
              <a:rPr lang="en-GB" dirty="0"/>
              <a:t>Warblington School 			33.1%</a:t>
            </a:r>
          </a:p>
          <a:p>
            <a:pPr marL="0" indent="0">
              <a:buNone/>
            </a:pPr>
            <a:r>
              <a:rPr lang="en-GB" dirty="0"/>
              <a:t>Havant Academy 				18.9%</a:t>
            </a:r>
          </a:p>
          <a:p>
            <a:pPr marL="0" indent="0">
              <a:buNone/>
            </a:pPr>
            <a:r>
              <a:rPr lang="en-GB" dirty="0"/>
              <a:t>Park Community School 			13.9%</a:t>
            </a:r>
          </a:p>
          <a:p>
            <a:pPr marL="0" indent="0">
              <a:buNone/>
            </a:pPr>
            <a:r>
              <a:rPr lang="en-GB" i="1" dirty="0"/>
              <a:t>England (state funded average) 		(45.2%)</a:t>
            </a:r>
          </a:p>
          <a:p>
            <a:pPr marL="0" indent="0">
              <a:buNone/>
            </a:pPr>
            <a:endParaRPr lang="en-GB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4F67D48-25A2-1192-635B-7D38FC37E8B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372744" y="0"/>
            <a:ext cx="1739340" cy="681037"/>
          </a:xfrm>
          <a:prstGeom prst="rect">
            <a:avLst/>
          </a:prstGeom>
        </p:spPr>
      </p:pic>
      <p:sp>
        <p:nvSpPr>
          <p:cNvPr id="7" name="AutoShape 4" descr="Image preview">
            <a:extLst>
              <a:ext uri="{FF2B5EF4-FFF2-40B4-BE49-F238E27FC236}">
                <a16:creationId xmlns:a16="http://schemas.microsoft.com/office/drawing/2014/main" id="{387D39EE-4C7A-922C-640A-D54B46AFFD0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5982975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C9E581-38C7-CCF5-77DA-9826E24D87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B6D04C0D-E8CE-59F4-C415-0E83EC93710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0" y="12021"/>
            <a:ext cx="5852160" cy="6833956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021DD865-3C8D-CD22-68F0-F013BE21CD8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52160" y="0"/>
            <a:ext cx="6339840" cy="68202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687805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C23E0D5-A1B8-5DFC-DEE3-97B0CDEBFA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8E287231-831C-A9ED-C959-B019E4CD792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12176405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771296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51045E-61D9-D5F7-043B-69C1640F23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25EC7A96-59C0-A72F-A82B-6A7A49D13E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35AA73B8-4C65-36C3-D58D-7EB8413024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BA1E7AE-AB56-D51A-9DFD-BA32231A65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0E41696C-ABFD-2273-9228-6049F98D560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87735124-AC49-A91B-6783-6F72ED5F57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1313E1C2-A586-3F9B-68BE-4D8023B4516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2A23B43E-6A71-54C5-E5DF-F12C61C6AD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8AC5ECC-C937-16ED-DDCB-7A5228265F0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699B005-5EC1-C47D-7627-C6F50BA2A7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DFA4FE9-2D8B-4E43-CB0D-7F3C009724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CE84CB5-087B-C14A-99BC-9C38941E66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E46DEC1-15E4-5F89-618D-4B3B056178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B1C8AE4-10E0-1D4F-AEE8-D1C01C642D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13EE328-A4E1-67DD-DFDA-CC879EF3CFA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5461870-045A-52A5-EFC8-8E7845E00D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E6F6153A-96B2-E693-7C64-443D585EA6D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fontScale="92500" lnSpcReduction="10000"/>
          </a:bodyPr>
          <a:lstStyle/>
          <a:p>
            <a:pPr marL="0" indent="0">
              <a:buNone/>
            </a:pPr>
            <a:r>
              <a:rPr lang="en-US" sz="52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“Academic outcomes for 2025 have improved across the board, reflecting the resilience and commitment of staff and the further strengthening of adaptive teaching.”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Local Authority Review Oct 2025 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6293E622-C43C-26C4-F1E1-4A3C441F8E0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14466" y="216575"/>
            <a:ext cx="2917848" cy="3665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017835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EF679E-9EEF-646C-6CDF-2B897325D1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4CF95A13-1F15-AEDD-D024-C64BAD67658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793FA75D-ADCB-4CDD-F85B-1F5CA1D970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D1D01C3-2372-9C35-545B-5AED95B31F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75135E54-F6DF-209E-6BA7-851FDC7CDA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57D5443C-2933-B05E-3244-C1117970997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F4744F93-08B3-C59A-705E-063417B7722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27143A9F-6FAC-E563-947E-25C4593EF28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FAE0179-1895-36D6-DBA5-722D93D63D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5BACE5BD-B9AA-8C14-ED0F-F8CF81ED577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0F2BDB2-D9D6-3F6E-E043-5CD6C0FAEE9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4AA9604-4690-C0F7-64B6-423CB73396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1DA9127-8F99-9C9F-1FF3-3C7E08A0CE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8BCC13E-50ED-8D1A-F059-ABED237CE86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1D11144-4273-781D-A6C3-150E9CD3C15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8F301B6-09D3-E8AA-2002-FF8128A627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EFD689C-A1CF-F203-F77C-8AD6F2A9B48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52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“The analysis of GCSE results demonstrates significant improvement, with a 15% increase in pupils achieving grades 5+ in English and mathematics.”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Local Authority Review Oct 2025 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30FD90C-7ED7-5C7B-19F8-77CA02CCBB8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51507" y="363724"/>
            <a:ext cx="3157904" cy="33166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416023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09B209-FAB9-2D44-EF4D-969F6CDCE2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Slide Background Fill">
            <a:extLst>
              <a:ext uri="{FF2B5EF4-FFF2-40B4-BE49-F238E27FC236}">
                <a16:creationId xmlns:a16="http://schemas.microsoft.com/office/drawing/2014/main" id="{66E7A369-1232-6569-A619-BB0430340A6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7" name="Color Cover">
            <a:extLst>
              <a:ext uri="{FF2B5EF4-FFF2-40B4-BE49-F238E27FC236}">
                <a16:creationId xmlns:a16="http://schemas.microsoft.com/office/drawing/2014/main" id="{405EAE17-8599-74AF-196B-2FBA65AFF6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EF078A4-6D39-907F-61D7-33EB83AFCB4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45B84C6F-423B-B5E8-8E82-5C04925CB1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Color">
              <a:extLst>
                <a:ext uri="{FF2B5EF4-FFF2-40B4-BE49-F238E27FC236}">
                  <a16:creationId xmlns:a16="http://schemas.microsoft.com/office/drawing/2014/main" id="{F0D0D8DB-8B6A-C4B5-9E82-813D74B88C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EEB04EE8-F683-EC1D-2DE5-BA82657B89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11808" y="4150706"/>
            <a:ext cx="4756760" cy="1857090"/>
          </a:xfrm>
          <a:prstGeom prst="rect">
            <a:avLst/>
          </a:prstGeom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59CDE988-78B1-BE19-41E3-E0556587581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67E6EE6-FFBB-B87C-C612-B054FA792F5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0C8F0FC-E13D-2EC2-314F-62D959C9B6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CEF5965-7A68-3B28-AEA2-3A3817EE7B6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5D4DE7E-5451-553E-5A69-B434879EE9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E053425-8115-BD1C-552A-9EA5D7FCD92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3BC45C1-1817-12B4-A6BD-F0CDF492935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11368EE-6299-80FE-FB0F-696FD27F0BA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BD337DC-995A-5545-8B1A-3267885662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1067" y="1122967"/>
            <a:ext cx="4656522" cy="2764738"/>
          </a:xfrm>
        </p:spPr>
        <p:txBody>
          <a:bodyPr vert="horz" lIns="91440" tIns="45720" rIns="91440" bIns="45720" rtlCol="0" anchor="b">
            <a:noAutofit/>
          </a:bodyPr>
          <a:lstStyle/>
          <a:p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br>
              <a:rPr lang="en-US" sz="4800" dirty="0">
                <a:solidFill>
                  <a:schemeClr val="bg1"/>
                </a:solidFill>
              </a:rPr>
            </a:br>
            <a:endParaRPr lang="en-US" sz="4800" dirty="0">
              <a:solidFill>
                <a:schemeClr val="bg1"/>
              </a:solidFill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5EF9B9E-092E-F9D7-B8A6-71FB6BE4792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8238" y="775699"/>
            <a:ext cx="4238089" cy="5820911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sz="5200" dirty="0">
                <a:solidFill>
                  <a:schemeClr val="bg1"/>
                </a:solidFill>
                <a:latin typeface="+mj-lt"/>
              </a:rPr>
              <a:t>The Hayling College</a:t>
            </a:r>
          </a:p>
          <a:p>
            <a:pPr marL="0" indent="0">
              <a:buNone/>
            </a:pPr>
            <a:endParaRPr lang="en-US" sz="2600" dirty="0">
              <a:solidFill>
                <a:schemeClr val="bg1"/>
              </a:solidFill>
              <a:latin typeface="+mj-lt"/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“Professional learning is thriving. Staff collaboration, peer support, and reflective practice are driving continuous improvement across all departments.”</a:t>
            </a:r>
          </a:p>
          <a:p>
            <a:pPr marL="0" indent="0"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en-GB" dirty="0">
                <a:solidFill>
                  <a:schemeClr val="bg1"/>
                </a:solidFill>
              </a:rPr>
              <a:t>Local Authority Review Oct 2025 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7CEE547A-8529-637C-CBBE-809744F92C8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21374" y="214825"/>
            <a:ext cx="2771329" cy="36728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982781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303</TotalTime>
  <Words>1583</Words>
  <Application>Microsoft Office PowerPoint</Application>
  <PresentationFormat>Widescreen</PresentationFormat>
  <Paragraphs>227</Paragraphs>
  <Slides>39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39</vt:i4>
      </vt:variant>
    </vt:vector>
  </HeadingPairs>
  <TitlesOfParts>
    <vt:vector size="43" baseType="lpstr">
      <vt:lpstr>Aptos</vt:lpstr>
      <vt:lpstr>Aptos Display</vt:lpstr>
      <vt:lpstr>Arial</vt:lpstr>
      <vt:lpstr>Office Theme</vt:lpstr>
      <vt:lpstr>Proudly Hayling -Mr Reah (HT)</vt:lpstr>
      <vt:lpstr>The Hayling College   The most improved school in Hampshire for 9-5 English and mathematics  grades (2025)  </vt:lpstr>
      <vt:lpstr>The Hayling College   The 6th most improved school in Hampshire for 9-4 English and mathematics  grades (2025)  </vt:lpstr>
      <vt:lpstr>2025 GCSE English and Maths (Grade 5+)</vt:lpstr>
      <vt:lpstr>PowerPoint Presentation</vt:lpstr>
      <vt:lpstr>PowerPoint Presentation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  <vt:lpstr>    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Martyn Reah</dc:creator>
  <cp:lastModifiedBy>Martyn Reah</cp:lastModifiedBy>
  <cp:revision>9</cp:revision>
  <dcterms:created xsi:type="dcterms:W3CDTF">2025-10-24T12:27:20Z</dcterms:created>
  <dcterms:modified xsi:type="dcterms:W3CDTF">2026-06-04T14:18:35Z</dcterms:modified>
</cp:coreProperties>
</file>