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65" r:id="rId5"/>
    <p:sldId id="295" r:id="rId6"/>
    <p:sldId id="300" r:id="rId7"/>
    <p:sldId id="301" r:id="rId8"/>
    <p:sldId id="302" r:id="rId9"/>
    <p:sldId id="297" r:id="rId10"/>
    <p:sldId id="298" r:id="rId11"/>
    <p:sldId id="291" r:id="rId12"/>
    <p:sldId id="303" r:id="rId13"/>
    <p:sldId id="283" r:id="rId14"/>
    <p:sldId id="294" r:id="rId15"/>
    <p:sldId id="266" r:id="rId16"/>
    <p:sldId id="285" r:id="rId17"/>
    <p:sldId id="296" r:id="rId18"/>
  </p:sldIdLst>
  <p:sldSz cx="9144000" cy="6858000" type="screen4x3"/>
  <p:notesSz cx="7011988" cy="9297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4FE"/>
    <a:srgbClr val="F4F3FF"/>
    <a:srgbClr val="EBE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0F02D6-8490-4D1E-8C97-0C2D539FB99F}" v="5" dt="2023-10-28T20:20:24.265"/>
    <p1510:client id="{9B953A26-75C7-4A41-A8ED-4F4D67435903}" v="4" dt="2023-10-17T10:24:59.712"/>
    <p1510:client id="{C3660553-2C7F-01D2-4F34-93D983F3868F}" v="306" dt="2023-10-20T08:00:37.5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75" autoAdjust="0"/>
    <p:restoredTop sz="81287" autoAdjust="0"/>
  </p:normalViewPr>
  <p:slideViewPr>
    <p:cSldViewPr>
      <p:cViewPr varScale="1">
        <p:scale>
          <a:sx n="68" d="100"/>
          <a:sy n="68" d="100"/>
        </p:scale>
        <p:origin x="1718" y="48"/>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4014" y="96"/>
      </p:cViewPr>
      <p:guideLst>
        <p:guide orient="horz" pos="2929"/>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489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1838" y="0"/>
            <a:ext cx="3038528" cy="464899"/>
          </a:xfrm>
          <a:prstGeom prst="rect">
            <a:avLst/>
          </a:prstGeom>
        </p:spPr>
        <p:txBody>
          <a:bodyPr vert="horz" lIns="91440" tIns="45720" rIns="91440" bIns="45720" rtlCol="0"/>
          <a:lstStyle>
            <a:lvl1pPr algn="r">
              <a:defRPr sz="1200"/>
            </a:lvl1pPr>
          </a:lstStyle>
          <a:p>
            <a:fld id="{6CE1F3B0-BE2E-4BB8-A799-F39A543D29B3}" type="datetimeFigureOut">
              <a:rPr lang="en-GB" smtClean="0"/>
              <a:t>19/11/2025</a:t>
            </a:fld>
            <a:endParaRPr lang="en-GB"/>
          </a:p>
        </p:txBody>
      </p:sp>
      <p:sp>
        <p:nvSpPr>
          <p:cNvPr id="4" name="Slide Image Placeholder 3"/>
          <p:cNvSpPr>
            <a:spLocks noGrp="1" noRot="1" noChangeAspect="1"/>
          </p:cNvSpPr>
          <p:nvPr>
            <p:ph type="sldImg" idx="2"/>
          </p:nvPr>
        </p:nvSpPr>
        <p:spPr>
          <a:xfrm>
            <a:off x="1181100" y="696913"/>
            <a:ext cx="4649788" cy="34877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200" y="4416544"/>
            <a:ext cx="5609590" cy="418409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31475"/>
            <a:ext cx="3038528" cy="46489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1838" y="8831475"/>
            <a:ext cx="3038528" cy="464899"/>
          </a:xfrm>
          <a:prstGeom prst="rect">
            <a:avLst/>
          </a:prstGeom>
        </p:spPr>
        <p:txBody>
          <a:bodyPr vert="horz" lIns="91440" tIns="45720" rIns="91440" bIns="45720" rtlCol="0" anchor="b"/>
          <a:lstStyle>
            <a:lvl1pPr algn="r">
              <a:defRPr sz="1200"/>
            </a:lvl1pPr>
          </a:lstStyle>
          <a:p>
            <a:fld id="{42CD91BC-7989-42D1-B8D6-8B5FA3C8960B}" type="slidenum">
              <a:rPr lang="en-GB" smtClean="0"/>
              <a:t>‹#›</a:t>
            </a:fld>
            <a:endParaRPr lang="en-GB"/>
          </a:p>
        </p:txBody>
      </p:sp>
    </p:spTree>
    <p:extLst>
      <p:ext uri="{BB962C8B-B14F-4D97-AF65-F5344CB8AC3E}">
        <p14:creationId xmlns:p14="http://schemas.microsoft.com/office/powerpoint/2010/main" val="4277096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2CD91BC-7989-42D1-B8D6-8B5FA3C8960B}" type="slidenum">
              <a:rPr lang="en-GB" smtClean="0"/>
              <a:t>1</a:t>
            </a:fld>
            <a:endParaRPr lang="en-GB"/>
          </a:p>
        </p:txBody>
      </p:sp>
    </p:spTree>
    <p:extLst>
      <p:ext uri="{BB962C8B-B14F-4D97-AF65-F5344CB8AC3E}">
        <p14:creationId xmlns:p14="http://schemas.microsoft.com/office/powerpoint/2010/main" val="2198552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2CD91BC-7989-42D1-B8D6-8B5FA3C8960B}" type="slidenum">
              <a:rPr lang="en-GB" smtClean="0"/>
              <a:t>2</a:t>
            </a:fld>
            <a:endParaRPr lang="en-GB"/>
          </a:p>
        </p:txBody>
      </p:sp>
    </p:spTree>
    <p:extLst>
      <p:ext uri="{BB962C8B-B14F-4D97-AF65-F5344CB8AC3E}">
        <p14:creationId xmlns:p14="http://schemas.microsoft.com/office/powerpoint/2010/main" val="1067957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2CD91BC-7989-42D1-B8D6-8B5FA3C8960B}" type="slidenum">
              <a:rPr lang="en-GB" smtClean="0"/>
              <a:t>8</a:t>
            </a:fld>
            <a:endParaRPr lang="en-GB"/>
          </a:p>
        </p:txBody>
      </p:sp>
    </p:spTree>
    <p:extLst>
      <p:ext uri="{BB962C8B-B14F-4D97-AF65-F5344CB8AC3E}">
        <p14:creationId xmlns:p14="http://schemas.microsoft.com/office/powerpoint/2010/main" val="3298076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CD91BC-7989-42D1-B8D6-8B5FA3C8960B}" type="slidenum">
              <a:rPr lang="en-GB" smtClean="0"/>
              <a:t>10</a:t>
            </a:fld>
            <a:endParaRPr lang="en-GB"/>
          </a:p>
        </p:txBody>
      </p:sp>
    </p:spTree>
    <p:extLst>
      <p:ext uri="{BB962C8B-B14F-4D97-AF65-F5344CB8AC3E}">
        <p14:creationId xmlns:p14="http://schemas.microsoft.com/office/powerpoint/2010/main" val="789846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2CD91BC-7989-42D1-B8D6-8B5FA3C8960B}" type="slidenum">
              <a:rPr lang="en-GB" smtClean="0"/>
              <a:t>11</a:t>
            </a:fld>
            <a:endParaRPr lang="en-GB"/>
          </a:p>
        </p:txBody>
      </p:sp>
    </p:spTree>
    <p:extLst>
      <p:ext uri="{BB962C8B-B14F-4D97-AF65-F5344CB8AC3E}">
        <p14:creationId xmlns:p14="http://schemas.microsoft.com/office/powerpoint/2010/main" val="1351389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CD91BC-7989-42D1-B8D6-8B5FA3C8960B}" type="slidenum">
              <a:rPr lang="en-GB" smtClean="0"/>
              <a:t>12</a:t>
            </a:fld>
            <a:endParaRPr lang="en-GB"/>
          </a:p>
        </p:txBody>
      </p:sp>
    </p:spTree>
    <p:extLst>
      <p:ext uri="{BB962C8B-B14F-4D97-AF65-F5344CB8AC3E}">
        <p14:creationId xmlns:p14="http://schemas.microsoft.com/office/powerpoint/2010/main" val="4266978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CD91BC-7989-42D1-B8D6-8B5FA3C8960B}" type="slidenum">
              <a:rPr lang="en-GB" smtClean="0"/>
              <a:t>13</a:t>
            </a:fld>
            <a:endParaRPr lang="en-GB"/>
          </a:p>
        </p:txBody>
      </p:sp>
    </p:spTree>
    <p:extLst>
      <p:ext uri="{BB962C8B-B14F-4D97-AF65-F5344CB8AC3E}">
        <p14:creationId xmlns:p14="http://schemas.microsoft.com/office/powerpoint/2010/main" val="3329312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2CD91BC-7989-42D1-B8D6-8B5FA3C8960B}" type="slidenum">
              <a:rPr lang="en-GB" smtClean="0"/>
              <a:t>14</a:t>
            </a:fld>
            <a:endParaRPr lang="en-GB"/>
          </a:p>
        </p:txBody>
      </p:sp>
    </p:spTree>
    <p:extLst>
      <p:ext uri="{BB962C8B-B14F-4D97-AF65-F5344CB8AC3E}">
        <p14:creationId xmlns:p14="http://schemas.microsoft.com/office/powerpoint/2010/main" val="18988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l="10263"/>
          <a:stretch/>
        </p:blipFill>
        <p:spPr>
          <a:xfrm>
            <a:off x="0" y="1700808"/>
            <a:ext cx="7236296" cy="5367193"/>
          </a:xfrm>
          <a:prstGeom prst="rect">
            <a:avLst/>
          </a:prstGeom>
        </p:spPr>
      </p:pic>
      <p:pic>
        <p:nvPicPr>
          <p:cNvPr id="6" name="Picture 5">
            <a:extLst>
              <a:ext uri="{FF2B5EF4-FFF2-40B4-BE49-F238E27FC236}">
                <a16:creationId xmlns:a16="http://schemas.microsoft.com/office/drawing/2014/main" id="{4DF54EE3-F080-4093-B9F2-40DAF8D2699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6425"/>
            <a:ext cx="9396536" cy="7101712"/>
          </a:xfrm>
          <a:prstGeom prst="rect">
            <a:avLst/>
          </a:prstGeom>
        </p:spPr>
      </p:pic>
      <p:sp>
        <p:nvSpPr>
          <p:cNvPr id="2" name="Title 1"/>
          <p:cNvSpPr>
            <a:spLocks noGrp="1"/>
          </p:cNvSpPr>
          <p:nvPr>
            <p:ph type="ctrTitle" hasCustomPrompt="1"/>
          </p:nvPr>
        </p:nvSpPr>
        <p:spPr>
          <a:xfrm>
            <a:off x="4716016" y="2060848"/>
            <a:ext cx="4030216" cy="2304256"/>
          </a:xfrm>
        </p:spPr>
        <p:txBody>
          <a:bodyPr/>
          <a:lstStyle>
            <a:lvl1pPr>
              <a:defRPr>
                <a:solidFill>
                  <a:schemeClr val="bg1"/>
                </a:solidFill>
              </a:defRPr>
            </a:lvl1pPr>
          </a:lstStyle>
          <a:p>
            <a:r>
              <a:rPr lang="en-US" dirty="0"/>
              <a:t>Presentation</a:t>
            </a:r>
            <a:br>
              <a:rPr lang="en-US" dirty="0"/>
            </a:br>
            <a:r>
              <a:rPr lang="en-US" dirty="0"/>
              <a:t>Title</a:t>
            </a:r>
            <a:endParaRPr lang="en-GB" dirty="0"/>
          </a:p>
        </p:txBody>
      </p:sp>
      <p:sp>
        <p:nvSpPr>
          <p:cNvPr id="9" name="Text Placeholder 8">
            <a:extLst>
              <a:ext uri="{FF2B5EF4-FFF2-40B4-BE49-F238E27FC236}">
                <a16:creationId xmlns:a16="http://schemas.microsoft.com/office/drawing/2014/main" id="{5FFC644C-53CD-4802-A661-33CC17C0FBFD}"/>
              </a:ext>
            </a:extLst>
          </p:cNvPr>
          <p:cNvSpPr>
            <a:spLocks noGrp="1"/>
          </p:cNvSpPr>
          <p:nvPr>
            <p:ph type="body" sz="quarter" idx="10" hasCustomPrompt="1"/>
          </p:nvPr>
        </p:nvSpPr>
        <p:spPr>
          <a:xfrm>
            <a:off x="755650" y="5877272"/>
            <a:ext cx="7632700" cy="287337"/>
          </a:xfrm>
        </p:spPr>
        <p:txBody>
          <a:bodyPr/>
          <a:lstStyle>
            <a:lvl1pPr>
              <a:defRPr/>
            </a:lvl1pPr>
          </a:lstStyle>
          <a:p>
            <a:pPr lvl="0"/>
            <a:r>
              <a:rPr lang="en-US" dirty="0"/>
              <a:t>Full name and job title</a:t>
            </a:r>
            <a:endParaRPr lang="en-GB" dirty="0"/>
          </a:p>
        </p:txBody>
      </p:sp>
    </p:spTree>
    <p:extLst>
      <p:ext uri="{BB962C8B-B14F-4D97-AF65-F5344CB8AC3E}">
        <p14:creationId xmlns:p14="http://schemas.microsoft.com/office/powerpoint/2010/main" val="1420282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997890-35D5-4577-97A0-6AC9ACF09A3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2700" t="19129" r="41942"/>
          <a:stretch/>
        </p:blipFill>
        <p:spPr>
          <a:xfrm>
            <a:off x="-612576" y="-25235"/>
            <a:ext cx="1800675" cy="6309320"/>
          </a:xfrm>
          <a:prstGeom prst="rect">
            <a:avLst/>
          </a:prstGeom>
        </p:spPr>
      </p:pic>
      <p:pic>
        <p:nvPicPr>
          <p:cNvPr id="4" name="Picture 3">
            <a:extLst>
              <a:ext uri="{FF2B5EF4-FFF2-40B4-BE49-F238E27FC236}">
                <a16:creationId xmlns:a16="http://schemas.microsoft.com/office/drawing/2014/main" id="{771B5527-1B0F-45D9-BD3D-FA0CEFCAE32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3082" y="-243408"/>
            <a:ext cx="9611626" cy="7264273"/>
          </a:xfrm>
          <a:prstGeom prst="rect">
            <a:avLst/>
          </a:prstGeom>
        </p:spPr>
      </p:pic>
      <p:sp>
        <p:nvSpPr>
          <p:cNvPr id="3" name="Content Placeholder 2"/>
          <p:cNvSpPr>
            <a:spLocks noGrp="1"/>
          </p:cNvSpPr>
          <p:nvPr>
            <p:ph idx="1"/>
          </p:nvPr>
        </p:nvSpPr>
        <p:spPr>
          <a:xfrm>
            <a:off x="1547664" y="1340768"/>
            <a:ext cx="7128792" cy="4680519"/>
          </a:xfrm>
        </p:spPr>
        <p:txBody>
          <a:bodyPr/>
          <a:lstStyle/>
          <a:p>
            <a:pPr lvl="0"/>
            <a:r>
              <a:rPr lang="en-US" dirty="0"/>
              <a:t>Click to edit Master text styles</a:t>
            </a:r>
          </a:p>
          <a:p>
            <a:pPr lvl="1"/>
            <a:r>
              <a:rPr lang="en-US" dirty="0"/>
              <a:t>Second level</a:t>
            </a:r>
          </a:p>
          <a:p>
            <a:pPr lvl="2"/>
            <a:r>
              <a:rPr lang="en-US" dirty="0"/>
              <a:t>Third level</a:t>
            </a:r>
          </a:p>
        </p:txBody>
      </p:sp>
      <p:sp>
        <p:nvSpPr>
          <p:cNvPr id="9" name="Title 1"/>
          <p:cNvSpPr>
            <a:spLocks noGrp="1"/>
          </p:cNvSpPr>
          <p:nvPr>
            <p:ph type="ctrTitle" hasCustomPrompt="1"/>
          </p:nvPr>
        </p:nvSpPr>
        <p:spPr>
          <a:xfrm>
            <a:off x="1691680" y="476672"/>
            <a:ext cx="6912768" cy="576064"/>
          </a:xfrm>
        </p:spPr>
        <p:txBody>
          <a:bodyPr/>
          <a:lstStyle>
            <a:lvl1pPr algn="l">
              <a:defRPr baseline="0">
                <a:solidFill>
                  <a:schemeClr val="bg1"/>
                </a:solidFill>
              </a:defRPr>
            </a:lvl1pPr>
          </a:lstStyle>
          <a:p>
            <a:r>
              <a:rPr lang="en-US" dirty="0"/>
              <a:t>Presentation Title</a:t>
            </a:r>
            <a:endParaRPr lang="en-GB" dirty="0"/>
          </a:p>
        </p:txBody>
      </p:sp>
    </p:spTree>
    <p:extLst>
      <p:ext uri="{BB962C8B-B14F-4D97-AF65-F5344CB8AC3E}">
        <p14:creationId xmlns:p14="http://schemas.microsoft.com/office/powerpoint/2010/main" val="4155316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359B832-CF83-4E23-9D03-ACB8BC3788B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9495" r="22514"/>
          <a:stretch/>
        </p:blipFill>
        <p:spPr>
          <a:xfrm>
            <a:off x="-61580" y="0"/>
            <a:ext cx="9205580" cy="5573675"/>
          </a:xfrm>
          <a:prstGeom prst="rect">
            <a:avLst/>
          </a:prstGeom>
        </p:spPr>
      </p:pic>
      <p:pic>
        <p:nvPicPr>
          <p:cNvPr id="3" name="Picture 2">
            <a:extLst>
              <a:ext uri="{FF2B5EF4-FFF2-40B4-BE49-F238E27FC236}">
                <a16:creationId xmlns:a16="http://schemas.microsoft.com/office/drawing/2014/main" id="{C7F83DF3-1C7D-4E93-8FB6-02AD7A8F20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580" y="-99392"/>
            <a:ext cx="9205580" cy="6957392"/>
          </a:xfrm>
          <a:prstGeom prst="rect">
            <a:avLst/>
          </a:prstGeom>
        </p:spPr>
      </p:pic>
      <p:sp>
        <p:nvSpPr>
          <p:cNvPr id="8" name="Title 1"/>
          <p:cNvSpPr>
            <a:spLocks noGrp="1"/>
          </p:cNvSpPr>
          <p:nvPr>
            <p:ph type="title" hasCustomPrompt="1"/>
          </p:nvPr>
        </p:nvSpPr>
        <p:spPr>
          <a:xfrm>
            <a:off x="914400" y="1484784"/>
            <a:ext cx="7258000" cy="792088"/>
          </a:xfrm>
        </p:spPr>
        <p:txBody>
          <a:bodyPr/>
          <a:lstStyle>
            <a:lvl1pPr>
              <a:defRPr b="1" baseline="0">
                <a:solidFill>
                  <a:schemeClr val="bg1"/>
                </a:solidFill>
              </a:defRPr>
            </a:lvl1pPr>
          </a:lstStyle>
          <a:p>
            <a:r>
              <a:rPr lang="en-US" dirty="0"/>
              <a:t>Title</a:t>
            </a:r>
            <a:endParaRPr lang="en-GB" dirty="0"/>
          </a:p>
        </p:txBody>
      </p:sp>
      <p:sp>
        <p:nvSpPr>
          <p:cNvPr id="4" name="Content Placeholder 3">
            <a:extLst>
              <a:ext uri="{FF2B5EF4-FFF2-40B4-BE49-F238E27FC236}">
                <a16:creationId xmlns:a16="http://schemas.microsoft.com/office/drawing/2014/main" id="{30378521-1A2B-44E8-BD3C-050B1F2EB641}"/>
              </a:ext>
            </a:extLst>
          </p:cNvPr>
          <p:cNvSpPr>
            <a:spLocks noGrp="1"/>
          </p:cNvSpPr>
          <p:nvPr>
            <p:ph sz="quarter" idx="10"/>
          </p:nvPr>
        </p:nvSpPr>
        <p:spPr>
          <a:xfrm>
            <a:off x="914400" y="2492375"/>
            <a:ext cx="7258050" cy="28813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118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DBE390-8AC2-4F19-9A83-8394500D8B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107" y="-99392"/>
            <a:ext cx="9208107" cy="6959302"/>
          </a:xfrm>
          <a:prstGeom prst="rect">
            <a:avLst/>
          </a:prstGeom>
        </p:spPr>
      </p:pic>
      <p:sp>
        <p:nvSpPr>
          <p:cNvPr id="3" name="Text Placeholder 2"/>
          <p:cNvSpPr>
            <a:spLocks noGrp="1"/>
          </p:cNvSpPr>
          <p:nvPr>
            <p:ph type="body" idx="1"/>
          </p:nvPr>
        </p:nvSpPr>
        <p:spPr>
          <a:xfrm>
            <a:off x="755576" y="851307"/>
            <a:ext cx="3600400" cy="489461"/>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a:t>
            </a:r>
          </a:p>
        </p:txBody>
      </p:sp>
      <p:sp>
        <p:nvSpPr>
          <p:cNvPr id="4" name="Content Placeholder 3"/>
          <p:cNvSpPr>
            <a:spLocks noGrp="1"/>
          </p:cNvSpPr>
          <p:nvPr>
            <p:ph sz="half" idx="2"/>
          </p:nvPr>
        </p:nvSpPr>
        <p:spPr>
          <a:xfrm>
            <a:off x="827584" y="1403660"/>
            <a:ext cx="3528392"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48955" t="12719" r="9254"/>
          <a:stretch/>
        </p:blipFill>
        <p:spPr>
          <a:xfrm>
            <a:off x="5076056" y="836712"/>
            <a:ext cx="3470704" cy="4824536"/>
          </a:xfrm>
          <a:prstGeom prst="rect">
            <a:avLst/>
          </a:prstGeom>
        </p:spPr>
      </p:pic>
    </p:spTree>
    <p:extLst>
      <p:ext uri="{BB962C8B-B14F-4D97-AF65-F5344CB8AC3E}">
        <p14:creationId xmlns:p14="http://schemas.microsoft.com/office/powerpoint/2010/main" val="2513239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9A86DA-CE63-4B04-9CF1-15D95F807A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6857" y="-171400"/>
            <a:ext cx="9300857" cy="7029400"/>
          </a:xfrm>
          <a:prstGeom prst="rect">
            <a:avLst/>
          </a:prstGeom>
        </p:spPr>
      </p:pic>
      <p:sp>
        <p:nvSpPr>
          <p:cNvPr id="4" name="Content Placeholder 3"/>
          <p:cNvSpPr>
            <a:spLocks noGrp="1"/>
          </p:cNvSpPr>
          <p:nvPr>
            <p:ph sz="half" idx="2"/>
          </p:nvPr>
        </p:nvSpPr>
        <p:spPr>
          <a:xfrm>
            <a:off x="4716016" y="764704"/>
            <a:ext cx="3816424" cy="489654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3"/>
          <p:cNvSpPr>
            <a:spLocks noGrp="1"/>
          </p:cNvSpPr>
          <p:nvPr>
            <p:ph sz="half" idx="10"/>
          </p:nvPr>
        </p:nvSpPr>
        <p:spPr>
          <a:xfrm>
            <a:off x="755576" y="836712"/>
            <a:ext cx="3672408" cy="475252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7991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2D2713-D9D7-4086-A502-5D3BA47CCF0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12090"/>
          <a:stretch/>
        </p:blipFill>
        <p:spPr>
          <a:xfrm>
            <a:off x="0" y="-63388"/>
            <a:ext cx="9144000" cy="6921388"/>
          </a:xfrm>
          <a:prstGeom prst="rect">
            <a:avLst/>
          </a:prstGeom>
        </p:spPr>
      </p:pic>
      <p:pic>
        <p:nvPicPr>
          <p:cNvPr id="5" name="Picture 4">
            <a:extLst>
              <a:ext uri="{FF2B5EF4-FFF2-40B4-BE49-F238E27FC236}">
                <a16:creationId xmlns:a16="http://schemas.microsoft.com/office/drawing/2014/main" id="{BFD49BB9-0809-494E-8CD0-A9D2D3B7626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11498"/>
            <a:ext cx="9248456" cy="6989797"/>
          </a:xfrm>
          <a:prstGeom prst="rect">
            <a:avLst/>
          </a:prstGeom>
        </p:spPr>
      </p:pic>
      <p:sp>
        <p:nvSpPr>
          <p:cNvPr id="4" name="Content Placeholder 3"/>
          <p:cNvSpPr>
            <a:spLocks noGrp="1"/>
          </p:cNvSpPr>
          <p:nvPr>
            <p:ph sz="half" idx="2"/>
          </p:nvPr>
        </p:nvSpPr>
        <p:spPr>
          <a:xfrm>
            <a:off x="4716016" y="764704"/>
            <a:ext cx="3816424" cy="489654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3"/>
          <p:cNvSpPr>
            <a:spLocks noGrp="1"/>
          </p:cNvSpPr>
          <p:nvPr>
            <p:ph sz="half" idx="10"/>
          </p:nvPr>
        </p:nvSpPr>
        <p:spPr>
          <a:xfrm>
            <a:off x="539552" y="908720"/>
            <a:ext cx="3672408" cy="475252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6964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90ADD4-9934-4D33-BFC9-7DB09A680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68" y="-171400"/>
            <a:ext cx="9264624" cy="7002016"/>
          </a:xfrm>
          <a:prstGeom prst="rect">
            <a:avLst/>
          </a:prstGeom>
        </p:spPr>
      </p:pic>
      <p:sp>
        <p:nvSpPr>
          <p:cNvPr id="4" name="Content Placeholder 3">
            <a:extLst>
              <a:ext uri="{FF2B5EF4-FFF2-40B4-BE49-F238E27FC236}">
                <a16:creationId xmlns:a16="http://schemas.microsoft.com/office/drawing/2014/main" id="{EE7D6512-2FFB-42DC-BF7C-E974EE7EA68C}"/>
              </a:ext>
            </a:extLst>
          </p:cNvPr>
          <p:cNvSpPr>
            <a:spLocks noGrp="1"/>
          </p:cNvSpPr>
          <p:nvPr>
            <p:ph sz="quarter" idx="10"/>
          </p:nvPr>
        </p:nvSpPr>
        <p:spPr>
          <a:xfrm>
            <a:off x="592950" y="1484784"/>
            <a:ext cx="7993063" cy="41767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a:extLst>
              <a:ext uri="{FF2B5EF4-FFF2-40B4-BE49-F238E27FC236}">
                <a16:creationId xmlns:a16="http://schemas.microsoft.com/office/drawing/2014/main" id="{60B3CC32-F14F-46D1-8C56-2CD58A869550}"/>
              </a:ext>
            </a:extLst>
          </p:cNvPr>
          <p:cNvSpPr>
            <a:spLocks noGrp="1"/>
          </p:cNvSpPr>
          <p:nvPr>
            <p:ph type="title"/>
          </p:nvPr>
        </p:nvSpPr>
        <p:spPr>
          <a:xfrm>
            <a:off x="412144" y="188640"/>
            <a:ext cx="8229600" cy="1143000"/>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717114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B825CC-81F8-457B-B34B-D73345C247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038" y="-347"/>
            <a:ext cx="9206039" cy="6957739"/>
          </a:xfrm>
          <a:prstGeom prst="rect">
            <a:avLst/>
          </a:prstGeom>
        </p:spPr>
      </p:pic>
      <p:sp>
        <p:nvSpPr>
          <p:cNvPr id="2" name="Title 1">
            <a:extLst>
              <a:ext uri="{FF2B5EF4-FFF2-40B4-BE49-F238E27FC236}">
                <a16:creationId xmlns:a16="http://schemas.microsoft.com/office/drawing/2014/main" id="{C0C8CC98-05D0-4EDB-9205-2B1CD7C5D583}"/>
              </a:ext>
            </a:extLst>
          </p:cNvPr>
          <p:cNvSpPr>
            <a:spLocks noGrp="1"/>
          </p:cNvSpPr>
          <p:nvPr>
            <p:ph type="title" hasCustomPrompt="1"/>
          </p:nvPr>
        </p:nvSpPr>
        <p:spPr>
          <a:xfrm>
            <a:off x="511460" y="2254042"/>
            <a:ext cx="8229600" cy="1143000"/>
          </a:xfrm>
        </p:spPr>
        <p:txBody>
          <a:bodyPr/>
          <a:lstStyle>
            <a:lvl1pPr>
              <a:defRPr>
                <a:solidFill>
                  <a:schemeClr val="bg1"/>
                </a:solidFill>
              </a:defRPr>
            </a:lvl1pPr>
          </a:lstStyle>
          <a:p>
            <a:r>
              <a:rPr lang="en-US" dirty="0"/>
              <a:t>Thank you</a:t>
            </a:r>
            <a:endParaRPr lang="en-GB" dirty="0"/>
          </a:p>
        </p:txBody>
      </p:sp>
    </p:spTree>
    <p:extLst>
      <p:ext uri="{BB962C8B-B14F-4D97-AF65-F5344CB8AC3E}">
        <p14:creationId xmlns:p14="http://schemas.microsoft.com/office/powerpoint/2010/main" val="3628289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4FE8BE-0FBB-4BBA-8A32-5616090FBA43}" type="datetimeFigureOut">
              <a:rPr lang="en-GB" smtClean="0"/>
              <a:t>19/11/2025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AF117A-85C8-4E24-97E6-627FD8627A7B}" type="slidenum">
              <a:rPr lang="en-GB" smtClean="0"/>
              <a:t>‹#›</a:t>
            </a:fld>
            <a:endParaRPr lang="en-GB"/>
          </a:p>
        </p:txBody>
      </p:sp>
    </p:spTree>
    <p:extLst>
      <p:ext uri="{BB962C8B-B14F-4D97-AF65-F5344CB8AC3E}">
        <p14:creationId xmlns:p14="http://schemas.microsoft.com/office/powerpoint/2010/main" val="1057721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6" r:id="rId5"/>
    <p:sldLayoutId id="2147483657" r:id="rId6"/>
    <p:sldLayoutId id="2147483654" r:id="rId7"/>
    <p:sldLayoutId id="2147483655"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bpsouth.work-experience.co.uk/"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www.ebpsouth.co.uk/"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228DD-9B3F-4ABB-BF03-337E183A0DE5}"/>
              </a:ext>
            </a:extLst>
          </p:cNvPr>
          <p:cNvSpPr>
            <a:spLocks noGrp="1"/>
          </p:cNvSpPr>
          <p:nvPr>
            <p:ph type="ctrTitle"/>
          </p:nvPr>
        </p:nvSpPr>
        <p:spPr>
          <a:xfrm>
            <a:off x="4427984" y="2060848"/>
            <a:ext cx="4464496" cy="2952328"/>
          </a:xfrm>
        </p:spPr>
        <p:txBody>
          <a:bodyPr>
            <a:normAutofit/>
          </a:bodyPr>
          <a:lstStyle/>
          <a:p>
            <a:r>
              <a:rPr lang="en-GB" sz="5500" b="1" dirty="0"/>
              <a:t>Work Experience</a:t>
            </a:r>
          </a:p>
        </p:txBody>
      </p:sp>
      <p:sp>
        <p:nvSpPr>
          <p:cNvPr id="3" name="TextBox 2">
            <a:extLst>
              <a:ext uri="{FF2B5EF4-FFF2-40B4-BE49-F238E27FC236}">
                <a16:creationId xmlns:a16="http://schemas.microsoft.com/office/drawing/2014/main" id="{527B3E4F-DA61-177B-98A5-7AF50343A901}"/>
              </a:ext>
            </a:extLst>
          </p:cNvPr>
          <p:cNvSpPr txBox="1"/>
          <p:nvPr/>
        </p:nvSpPr>
        <p:spPr>
          <a:xfrm>
            <a:off x="323528" y="5949280"/>
            <a:ext cx="8280920" cy="584775"/>
          </a:xfrm>
          <a:prstGeom prst="rect">
            <a:avLst/>
          </a:prstGeom>
          <a:noFill/>
        </p:spPr>
        <p:txBody>
          <a:bodyPr wrap="square" lIns="91440" tIns="45720" rIns="91440" bIns="45720" rtlCol="0" anchor="t">
            <a:spAutoFit/>
          </a:bodyPr>
          <a:lstStyle/>
          <a:p>
            <a:pPr algn="ctr"/>
            <a:r>
              <a:rPr lang="en-GB" sz="3200" b="1" dirty="0">
                <a:solidFill>
                  <a:schemeClr val="bg1">
                    <a:lumMod val="95000"/>
                  </a:schemeClr>
                </a:solidFill>
              </a:rPr>
              <a:t>WEX Dates: </a:t>
            </a:r>
            <a:r>
              <a:rPr lang="en-GB" sz="3200" dirty="0"/>
              <a:t>Monday 6th-Friday 17th July</a:t>
            </a:r>
            <a:r>
              <a:rPr lang="en-GB" sz="3200" b="1" dirty="0">
                <a:solidFill>
                  <a:schemeClr val="bg1">
                    <a:lumMod val="95000"/>
                  </a:schemeClr>
                </a:solidFill>
              </a:rPr>
              <a:t> </a:t>
            </a:r>
          </a:p>
        </p:txBody>
      </p:sp>
      <p:sp>
        <p:nvSpPr>
          <p:cNvPr id="4" name="Rectangle 1">
            <a:extLst>
              <a:ext uri="{FF2B5EF4-FFF2-40B4-BE49-F238E27FC236}">
                <a16:creationId xmlns:a16="http://schemas.microsoft.com/office/drawing/2014/main" id="{AF067EA6-9AFC-60A7-720A-C312DAC721B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Monday 6th-Friday 17th July</a:t>
            </a:r>
          </a:p>
        </p:txBody>
      </p:sp>
      <p:sp>
        <p:nvSpPr>
          <p:cNvPr id="5" name="Rectangle 2">
            <a:extLst>
              <a:ext uri="{FF2B5EF4-FFF2-40B4-BE49-F238E27FC236}">
                <a16:creationId xmlns:a16="http://schemas.microsoft.com/office/drawing/2014/main" id="{3E3F3692-170E-D3F6-7328-5231EC4C311A}"/>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Monday 6th-Friday 17th July</a:t>
            </a:r>
          </a:p>
        </p:txBody>
      </p:sp>
    </p:spTree>
    <p:extLst>
      <p:ext uri="{BB962C8B-B14F-4D97-AF65-F5344CB8AC3E}">
        <p14:creationId xmlns:p14="http://schemas.microsoft.com/office/powerpoint/2010/main" val="589677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9ACE5B-4421-496D-AB00-CCA31FDC459D}"/>
              </a:ext>
            </a:extLst>
          </p:cNvPr>
          <p:cNvSpPr>
            <a:spLocks noGrp="1"/>
          </p:cNvSpPr>
          <p:nvPr>
            <p:ph sz="quarter" idx="10"/>
          </p:nvPr>
        </p:nvSpPr>
        <p:spPr>
          <a:xfrm>
            <a:off x="592950" y="1484784"/>
            <a:ext cx="7993063" cy="4824536"/>
          </a:xfrm>
        </p:spPr>
        <p:txBody>
          <a:bodyPr vert="horz" lIns="91440" tIns="45720" rIns="91440" bIns="45720" rtlCol="0" anchor="t">
            <a:normAutofit/>
          </a:bodyPr>
          <a:lstStyle/>
          <a:p>
            <a:pPr algn="ctr"/>
            <a:endParaRPr lang="en-GB" sz="2400" dirty="0">
              <a:solidFill>
                <a:srgbClr val="FF0000"/>
              </a:solidFill>
            </a:endParaRPr>
          </a:p>
          <a:p>
            <a:pPr marL="0" indent="0" algn="ctr">
              <a:buNone/>
            </a:pPr>
            <a:r>
              <a:rPr lang="en-GB" sz="2800" b="1" dirty="0"/>
              <a:t>Website:</a:t>
            </a:r>
            <a:r>
              <a:rPr lang="en-GB" sz="2800" dirty="0"/>
              <a:t> </a:t>
            </a:r>
            <a:r>
              <a:rPr lang="en-GB" sz="2800" dirty="0">
                <a:hlinkClick r:id="rId3"/>
              </a:rPr>
              <a:t>http://ebpsouth.work-experience.co.uk</a:t>
            </a:r>
            <a:endParaRPr lang="en-GB" sz="2800" dirty="0"/>
          </a:p>
          <a:p>
            <a:pPr marL="0" indent="0" algn="ctr">
              <a:buNone/>
            </a:pPr>
            <a:r>
              <a:rPr lang="en-GB" sz="2800" b="1" dirty="0"/>
              <a:t>Google:</a:t>
            </a:r>
            <a:r>
              <a:rPr lang="en-GB" sz="2800" dirty="0"/>
              <a:t> EBP south work experience login</a:t>
            </a:r>
          </a:p>
          <a:p>
            <a:pPr marL="0" indent="0" algn="ctr">
              <a:buNone/>
            </a:pPr>
            <a:endParaRPr lang="en-GB" sz="2000" dirty="0"/>
          </a:p>
          <a:p>
            <a:pPr marL="0" indent="0" algn="ctr">
              <a:buNone/>
            </a:pPr>
            <a:r>
              <a:rPr lang="en-GB" sz="2800" b="1" dirty="0"/>
              <a:t>Username:</a:t>
            </a:r>
            <a:r>
              <a:rPr lang="en-GB" sz="2800" dirty="0"/>
              <a:t> </a:t>
            </a:r>
            <a:r>
              <a:rPr lang="en-GB" sz="2800" dirty="0" err="1"/>
              <a:t>fullname</a:t>
            </a:r>
            <a:r>
              <a:rPr lang="en-GB" sz="2800" dirty="0"/>
              <a:t> (all lowercase no spaces)</a:t>
            </a:r>
          </a:p>
          <a:p>
            <a:pPr marL="0" indent="0" algn="ctr">
              <a:buNone/>
            </a:pPr>
            <a:r>
              <a:rPr lang="en-GB" sz="2800" b="1" dirty="0"/>
              <a:t>Password:  Wex123!</a:t>
            </a:r>
          </a:p>
          <a:p>
            <a:pPr marL="0" indent="0" algn="ctr">
              <a:buNone/>
            </a:pPr>
            <a:r>
              <a:rPr lang="en-GB" sz="2000" dirty="0"/>
              <a:t>When changing password, you need to make sure you use a </a:t>
            </a:r>
            <a:r>
              <a:rPr lang="en-GB" sz="2000" b="1" dirty="0">
                <a:solidFill>
                  <a:srgbClr val="FF0000"/>
                </a:solidFill>
              </a:rPr>
              <a:t>Capital Letter, lowercase letters, a Numeric &amp; also a special character </a:t>
            </a:r>
            <a:br>
              <a:rPr lang="en-GB" sz="2000" b="1" dirty="0">
                <a:solidFill>
                  <a:srgbClr val="FF0000"/>
                </a:solidFill>
              </a:rPr>
            </a:br>
            <a:r>
              <a:rPr lang="en-GB" sz="2000" dirty="0"/>
              <a:t>(preferably ! Or # as students will relate to these more)</a:t>
            </a:r>
          </a:p>
          <a:p>
            <a:pPr marL="0" indent="0" algn="ctr">
              <a:buNone/>
            </a:pPr>
            <a:r>
              <a:rPr lang="en-GB" sz="2000" b="1" dirty="0"/>
              <a:t>WEX Dates: 1st July-18th July 2024 </a:t>
            </a:r>
            <a:endParaRPr lang="en-GB" sz="2800" b="1" dirty="0"/>
          </a:p>
          <a:p>
            <a:pPr marL="0" indent="0" algn="ctr">
              <a:buNone/>
            </a:pPr>
            <a:endParaRPr lang="en-GB" dirty="0"/>
          </a:p>
        </p:txBody>
      </p:sp>
      <p:sp>
        <p:nvSpPr>
          <p:cNvPr id="3" name="Title 2">
            <a:extLst>
              <a:ext uri="{FF2B5EF4-FFF2-40B4-BE49-F238E27FC236}">
                <a16:creationId xmlns:a16="http://schemas.microsoft.com/office/drawing/2014/main" id="{218D4375-7C41-4840-A04D-7C35BD868EB6}"/>
              </a:ext>
            </a:extLst>
          </p:cNvPr>
          <p:cNvSpPr>
            <a:spLocks noGrp="1"/>
          </p:cNvSpPr>
          <p:nvPr>
            <p:ph type="title"/>
          </p:nvPr>
        </p:nvSpPr>
        <p:spPr/>
        <p:txBody>
          <a:bodyPr/>
          <a:lstStyle/>
          <a:p>
            <a:r>
              <a:rPr lang="en-GB" dirty="0"/>
              <a:t>Login</a:t>
            </a:r>
          </a:p>
        </p:txBody>
      </p:sp>
      <p:sp>
        <p:nvSpPr>
          <p:cNvPr id="4" name="Rectangle 3">
            <a:extLst>
              <a:ext uri="{FF2B5EF4-FFF2-40B4-BE49-F238E27FC236}">
                <a16:creationId xmlns:a16="http://schemas.microsoft.com/office/drawing/2014/main" id="{068911AA-9B3F-402E-BF68-1D7BD88FF682}"/>
              </a:ext>
            </a:extLst>
          </p:cNvPr>
          <p:cNvSpPr/>
          <p:nvPr/>
        </p:nvSpPr>
        <p:spPr>
          <a:xfrm>
            <a:off x="3491880" y="5733256"/>
            <a:ext cx="194421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19854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42F13-BDC3-4242-AC67-ADB9E8EAB144}"/>
              </a:ext>
            </a:extLst>
          </p:cNvPr>
          <p:cNvSpPr>
            <a:spLocks noGrp="1"/>
          </p:cNvSpPr>
          <p:nvPr>
            <p:ph type="title"/>
          </p:nvPr>
        </p:nvSpPr>
        <p:spPr/>
        <p:txBody>
          <a:bodyPr/>
          <a:lstStyle/>
          <a:p>
            <a:endParaRPr lang="en-GB" dirty="0"/>
          </a:p>
        </p:txBody>
      </p:sp>
      <p:pic>
        <p:nvPicPr>
          <p:cNvPr id="3" name="Picture 2">
            <a:extLst>
              <a:ext uri="{FF2B5EF4-FFF2-40B4-BE49-F238E27FC236}">
                <a16:creationId xmlns:a16="http://schemas.microsoft.com/office/drawing/2014/main" id="{A7521B60-13EC-4256-974D-6E066A9CAF7E}"/>
              </a:ext>
            </a:extLst>
          </p:cNvPr>
          <p:cNvPicPr>
            <a:picLocks noChangeAspect="1"/>
          </p:cNvPicPr>
          <p:nvPr/>
        </p:nvPicPr>
        <p:blipFill>
          <a:blip r:embed="rId3"/>
          <a:stretch>
            <a:fillRect/>
          </a:stretch>
        </p:blipFill>
        <p:spPr>
          <a:xfrm>
            <a:off x="-36512" y="0"/>
            <a:ext cx="9217023" cy="5472608"/>
          </a:xfrm>
          <a:prstGeom prst="rect">
            <a:avLst/>
          </a:prstGeom>
        </p:spPr>
      </p:pic>
      <p:sp>
        <p:nvSpPr>
          <p:cNvPr id="4" name="Oval 3">
            <a:extLst>
              <a:ext uri="{FF2B5EF4-FFF2-40B4-BE49-F238E27FC236}">
                <a16:creationId xmlns:a16="http://schemas.microsoft.com/office/drawing/2014/main" id="{BA4C3CFD-2749-450B-A04F-1334182157FA}"/>
              </a:ext>
            </a:extLst>
          </p:cNvPr>
          <p:cNvSpPr/>
          <p:nvPr/>
        </p:nvSpPr>
        <p:spPr>
          <a:xfrm>
            <a:off x="107504" y="3573016"/>
            <a:ext cx="1224136" cy="50405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558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E43D3C0-73DA-47EA-9F91-73A4018B1845}"/>
              </a:ext>
            </a:extLst>
          </p:cNvPr>
          <p:cNvSpPr txBox="1">
            <a:spLocks/>
          </p:cNvSpPr>
          <p:nvPr/>
        </p:nvSpPr>
        <p:spPr>
          <a:xfrm>
            <a:off x="467544" y="1916832"/>
            <a:ext cx="8269327" cy="29439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baseline="0">
                <a:solidFill>
                  <a:schemeClr val="bg1"/>
                </a:solidFill>
                <a:latin typeface="+mj-lt"/>
                <a:ea typeface="+mj-ea"/>
                <a:cs typeface="+mj-cs"/>
              </a:defRPr>
            </a:lvl1pPr>
          </a:lstStyle>
          <a:p>
            <a:endParaRPr lang="en-GB" dirty="0"/>
          </a:p>
        </p:txBody>
      </p:sp>
      <p:sp>
        <p:nvSpPr>
          <p:cNvPr id="2" name="TextBox 1">
            <a:extLst>
              <a:ext uri="{FF2B5EF4-FFF2-40B4-BE49-F238E27FC236}">
                <a16:creationId xmlns:a16="http://schemas.microsoft.com/office/drawing/2014/main" id="{B5AD08A7-B9B9-40A5-8552-864D84466384}"/>
              </a:ext>
            </a:extLst>
          </p:cNvPr>
          <p:cNvSpPr txBox="1"/>
          <p:nvPr/>
        </p:nvSpPr>
        <p:spPr>
          <a:xfrm>
            <a:off x="935596" y="2276872"/>
            <a:ext cx="7272808" cy="1862048"/>
          </a:xfrm>
          <a:prstGeom prst="rect">
            <a:avLst/>
          </a:prstGeom>
          <a:noFill/>
        </p:spPr>
        <p:txBody>
          <a:bodyPr wrap="square" rtlCol="0">
            <a:spAutoFit/>
          </a:bodyPr>
          <a:lstStyle/>
          <a:p>
            <a:pPr algn="ctr"/>
            <a:r>
              <a:rPr lang="en-GB" sz="11500" dirty="0">
                <a:solidFill>
                  <a:schemeClr val="bg1"/>
                </a:solidFill>
              </a:rPr>
              <a:t>Good Luck!</a:t>
            </a:r>
          </a:p>
        </p:txBody>
      </p:sp>
      <p:sp>
        <p:nvSpPr>
          <p:cNvPr id="6" name="Title 1">
            <a:extLst>
              <a:ext uri="{FF2B5EF4-FFF2-40B4-BE49-F238E27FC236}">
                <a16:creationId xmlns:a16="http://schemas.microsoft.com/office/drawing/2014/main" id="{D6B9A425-8FB2-4637-A320-3999588BA5D9}"/>
              </a:ext>
            </a:extLst>
          </p:cNvPr>
          <p:cNvSpPr>
            <a:spLocks noGrp="1"/>
          </p:cNvSpPr>
          <p:nvPr>
            <p:ph type="title"/>
          </p:nvPr>
        </p:nvSpPr>
        <p:spPr>
          <a:xfrm>
            <a:off x="-540568" y="623476"/>
            <a:ext cx="9865096" cy="1143000"/>
          </a:xfrm>
        </p:spPr>
        <p:txBody>
          <a:bodyPr/>
          <a:lstStyle/>
          <a:p>
            <a:r>
              <a:rPr lang="en-US" dirty="0"/>
              <a:t>Thank you for listening</a:t>
            </a:r>
            <a:endParaRPr lang="en-GB" dirty="0"/>
          </a:p>
        </p:txBody>
      </p:sp>
    </p:spTree>
    <p:extLst>
      <p:ext uri="{BB962C8B-B14F-4D97-AF65-F5344CB8AC3E}">
        <p14:creationId xmlns:p14="http://schemas.microsoft.com/office/powerpoint/2010/main" val="2692083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6C4FC5-44A8-492D-B173-CD334AECBD1F}"/>
              </a:ext>
            </a:extLst>
          </p:cNvPr>
          <p:cNvSpPr/>
          <p:nvPr/>
        </p:nvSpPr>
        <p:spPr>
          <a:xfrm>
            <a:off x="3300887" y="5791929"/>
            <a:ext cx="2016224" cy="84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4109FB57-83A4-4C6A-A779-1E20FFCA3EBF}"/>
              </a:ext>
            </a:extLst>
          </p:cNvPr>
          <p:cNvSpPr>
            <a:spLocks noGrp="1"/>
          </p:cNvSpPr>
          <p:nvPr>
            <p:ph type="title"/>
          </p:nvPr>
        </p:nvSpPr>
        <p:spPr/>
        <p:txBody>
          <a:bodyPr/>
          <a:lstStyle/>
          <a:p>
            <a:r>
              <a:rPr lang="en-GB" dirty="0"/>
              <a:t>Resources</a:t>
            </a:r>
          </a:p>
        </p:txBody>
      </p:sp>
      <p:pic>
        <p:nvPicPr>
          <p:cNvPr id="10" name="Picture 9">
            <a:extLst>
              <a:ext uri="{FF2B5EF4-FFF2-40B4-BE49-F238E27FC236}">
                <a16:creationId xmlns:a16="http://schemas.microsoft.com/office/drawing/2014/main" id="{E9EE5633-CB7D-40B2-97CB-DF3D93F35414}"/>
              </a:ext>
            </a:extLst>
          </p:cNvPr>
          <p:cNvPicPr>
            <a:picLocks noChangeAspect="1"/>
          </p:cNvPicPr>
          <p:nvPr/>
        </p:nvPicPr>
        <p:blipFill>
          <a:blip r:embed="rId3"/>
          <a:stretch>
            <a:fillRect/>
          </a:stretch>
        </p:blipFill>
        <p:spPr>
          <a:xfrm>
            <a:off x="5616011" y="4775791"/>
            <a:ext cx="2697819" cy="2082209"/>
          </a:xfrm>
          <a:prstGeom prst="rect">
            <a:avLst/>
          </a:prstGeom>
        </p:spPr>
      </p:pic>
      <p:sp>
        <p:nvSpPr>
          <p:cNvPr id="11" name="TextBox 10">
            <a:extLst>
              <a:ext uri="{FF2B5EF4-FFF2-40B4-BE49-F238E27FC236}">
                <a16:creationId xmlns:a16="http://schemas.microsoft.com/office/drawing/2014/main" id="{1F6E7729-C414-49B5-95AE-57EC97DC0F21}"/>
              </a:ext>
            </a:extLst>
          </p:cNvPr>
          <p:cNvSpPr txBox="1"/>
          <p:nvPr/>
        </p:nvSpPr>
        <p:spPr>
          <a:xfrm>
            <a:off x="942284" y="5312983"/>
            <a:ext cx="4519896" cy="369332"/>
          </a:xfrm>
          <a:prstGeom prst="rect">
            <a:avLst/>
          </a:prstGeom>
          <a:noFill/>
        </p:spPr>
        <p:txBody>
          <a:bodyPr wrap="square" rtlCol="0">
            <a:spAutoFit/>
          </a:bodyPr>
          <a:lstStyle/>
          <a:p>
            <a:pPr algn="l"/>
            <a:r>
              <a:rPr lang="en-GB" b="0" i="0" dirty="0">
                <a:solidFill>
                  <a:srgbClr val="307FBE"/>
                </a:solidFill>
                <a:effectLst/>
                <a:latin typeface="Montserrat" panose="00000500000000000000" pitchFamily="2" charset="0"/>
              </a:rPr>
              <a:t>Work Experience Guidance Video </a:t>
            </a:r>
          </a:p>
        </p:txBody>
      </p:sp>
      <p:sp>
        <p:nvSpPr>
          <p:cNvPr id="12" name="TextBox 11">
            <a:extLst>
              <a:ext uri="{FF2B5EF4-FFF2-40B4-BE49-F238E27FC236}">
                <a16:creationId xmlns:a16="http://schemas.microsoft.com/office/drawing/2014/main" id="{90C218D0-0517-47CD-A8C8-D5B5DB28F36E}"/>
              </a:ext>
            </a:extLst>
          </p:cNvPr>
          <p:cNvSpPr txBox="1"/>
          <p:nvPr/>
        </p:nvSpPr>
        <p:spPr>
          <a:xfrm>
            <a:off x="1366028" y="5641521"/>
            <a:ext cx="3672408" cy="646331"/>
          </a:xfrm>
          <a:prstGeom prst="rect">
            <a:avLst/>
          </a:prstGeom>
          <a:noFill/>
        </p:spPr>
        <p:txBody>
          <a:bodyPr wrap="square" rtlCol="0">
            <a:spAutoFit/>
          </a:bodyPr>
          <a:lstStyle/>
          <a:p>
            <a:r>
              <a:rPr lang="en-US" dirty="0"/>
              <a:t>You can find the video on our website </a:t>
            </a:r>
            <a:r>
              <a:rPr lang="en-US" dirty="0">
                <a:hlinkClick r:id="rId4"/>
              </a:rPr>
              <a:t>www.ebpsouth.co.uk</a:t>
            </a:r>
            <a:r>
              <a:rPr lang="en-US" dirty="0"/>
              <a:t> </a:t>
            </a:r>
            <a:endParaRPr lang="en-GB" dirty="0"/>
          </a:p>
        </p:txBody>
      </p:sp>
      <p:pic>
        <p:nvPicPr>
          <p:cNvPr id="7" name="Picture 6">
            <a:extLst>
              <a:ext uri="{FF2B5EF4-FFF2-40B4-BE49-F238E27FC236}">
                <a16:creationId xmlns:a16="http://schemas.microsoft.com/office/drawing/2014/main" id="{01D20D43-B5B7-B086-85EB-66ABA91555AD}"/>
              </a:ext>
            </a:extLst>
          </p:cNvPr>
          <p:cNvPicPr>
            <a:picLocks noChangeAspect="1"/>
          </p:cNvPicPr>
          <p:nvPr/>
        </p:nvPicPr>
        <p:blipFill>
          <a:blip r:embed="rId5"/>
          <a:stretch>
            <a:fillRect/>
          </a:stretch>
        </p:blipFill>
        <p:spPr>
          <a:xfrm>
            <a:off x="501369" y="1139535"/>
            <a:ext cx="8140375" cy="4173448"/>
          </a:xfrm>
          <a:prstGeom prst="rect">
            <a:avLst/>
          </a:prstGeom>
        </p:spPr>
      </p:pic>
    </p:spTree>
    <p:extLst>
      <p:ext uri="{BB962C8B-B14F-4D97-AF65-F5344CB8AC3E}">
        <p14:creationId xmlns:p14="http://schemas.microsoft.com/office/powerpoint/2010/main" val="3838773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F72866-0DB9-457E-95B0-93533B941D4D}"/>
              </a:ext>
            </a:extLst>
          </p:cNvPr>
          <p:cNvPicPr>
            <a:picLocks noChangeAspect="1"/>
          </p:cNvPicPr>
          <p:nvPr/>
        </p:nvPicPr>
        <p:blipFill>
          <a:blip r:embed="rId3"/>
          <a:stretch>
            <a:fillRect/>
          </a:stretch>
        </p:blipFill>
        <p:spPr>
          <a:xfrm>
            <a:off x="-18593" y="476672"/>
            <a:ext cx="9144000" cy="3933056"/>
          </a:xfrm>
          <a:prstGeom prst="rect">
            <a:avLst/>
          </a:prstGeom>
        </p:spPr>
      </p:pic>
      <p:sp>
        <p:nvSpPr>
          <p:cNvPr id="5" name="Multiplication Sign 4">
            <a:extLst>
              <a:ext uri="{FF2B5EF4-FFF2-40B4-BE49-F238E27FC236}">
                <a16:creationId xmlns:a16="http://schemas.microsoft.com/office/drawing/2014/main" id="{BA3734E6-4965-438F-8461-6651853F16C8}"/>
              </a:ext>
            </a:extLst>
          </p:cNvPr>
          <p:cNvSpPr/>
          <p:nvPr/>
        </p:nvSpPr>
        <p:spPr>
          <a:xfrm>
            <a:off x="1475656" y="1844824"/>
            <a:ext cx="2160240" cy="1584176"/>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D0E5A45B-721A-4BD2-9F21-6F8EEDC07152}"/>
              </a:ext>
            </a:extLst>
          </p:cNvPr>
          <p:cNvSpPr/>
          <p:nvPr/>
        </p:nvSpPr>
        <p:spPr>
          <a:xfrm>
            <a:off x="5652120" y="1340768"/>
            <a:ext cx="2376264" cy="50405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6771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8C45F-1BF1-4411-B7AA-6AB300094191}"/>
              </a:ext>
            </a:extLst>
          </p:cNvPr>
          <p:cNvSpPr>
            <a:spLocks noGrp="1"/>
          </p:cNvSpPr>
          <p:nvPr>
            <p:ph type="title"/>
          </p:nvPr>
        </p:nvSpPr>
        <p:spPr/>
        <p:txBody>
          <a:bodyPr/>
          <a:lstStyle/>
          <a:p>
            <a:r>
              <a:rPr lang="en-US" b="1" dirty="0"/>
              <a:t>Why Do Work Experience ?</a:t>
            </a:r>
            <a:endParaRPr lang="en-GB" b="1" dirty="0"/>
          </a:p>
        </p:txBody>
      </p:sp>
    </p:spTree>
    <p:extLst>
      <p:ext uri="{BB962C8B-B14F-4D97-AF65-F5344CB8AC3E}">
        <p14:creationId xmlns:p14="http://schemas.microsoft.com/office/powerpoint/2010/main" val="3083963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4F936EF-841F-9CAE-A8A4-831011F15D1D}"/>
              </a:ext>
            </a:extLst>
          </p:cNvPr>
          <p:cNvSpPr>
            <a:spLocks noGrp="1"/>
          </p:cNvSpPr>
          <p:nvPr>
            <p:ph idx="1"/>
          </p:nvPr>
        </p:nvSpPr>
        <p:spPr>
          <a:xfrm>
            <a:off x="3028604" y="1412996"/>
            <a:ext cx="5832648" cy="4536503"/>
          </a:xfrm>
          <a:solidFill>
            <a:schemeClr val="accent1"/>
          </a:solidFill>
        </p:spPr>
        <p:txBody>
          <a:bodyPr>
            <a:normAutofit fontScale="85000" lnSpcReduction="20000"/>
          </a:bodyPr>
          <a:lstStyle/>
          <a:p>
            <a:endParaRPr lang="en-GB" sz="3200" dirty="0">
              <a:solidFill>
                <a:srgbClr val="000000"/>
              </a:solidFill>
              <a:effectLst/>
              <a:latin typeface="Arial" panose="020B0604020202020204" pitchFamily="34" charset="0"/>
              <a:ea typeface="Arial" panose="020B0604020202020204" pitchFamily="34" charset="0"/>
              <a:cs typeface="Noto Sans Symbols"/>
            </a:endParaRPr>
          </a:p>
          <a:p>
            <a:endParaRPr lang="en-GB" dirty="0">
              <a:solidFill>
                <a:srgbClr val="000000"/>
              </a:solidFill>
              <a:latin typeface="Arial" panose="020B0604020202020204" pitchFamily="34" charset="0"/>
              <a:ea typeface="Arial" panose="020B0604020202020204" pitchFamily="34" charset="0"/>
              <a:cs typeface="Noto Sans Symbols"/>
            </a:endParaRPr>
          </a:p>
          <a:p>
            <a:r>
              <a:rPr lang="en-GB" sz="3200" dirty="0">
                <a:solidFill>
                  <a:srgbClr val="000000"/>
                </a:solidFill>
                <a:effectLst/>
                <a:latin typeface="Arial" panose="020B0604020202020204" pitchFamily="34" charset="0"/>
                <a:ea typeface="Arial" panose="020B0604020202020204" pitchFamily="34" charset="0"/>
                <a:cs typeface="Noto Sans Symbols"/>
              </a:rPr>
              <a:t>Increases your motivation to study</a:t>
            </a:r>
          </a:p>
          <a:p>
            <a:r>
              <a:rPr lang="en-GB" sz="3200" dirty="0">
                <a:solidFill>
                  <a:srgbClr val="000000"/>
                </a:solidFill>
                <a:effectLst/>
                <a:latin typeface="Arial" panose="020B0604020202020204" pitchFamily="34" charset="0"/>
                <a:ea typeface="Arial" panose="020B0604020202020204" pitchFamily="34" charset="0"/>
                <a:cs typeface="Noto Sans Symbols"/>
              </a:rPr>
              <a:t>Gives you clearer understanding between school and the outside world</a:t>
            </a:r>
          </a:p>
          <a:p>
            <a:r>
              <a:rPr lang="en-GB" sz="3200" dirty="0">
                <a:solidFill>
                  <a:srgbClr val="000000"/>
                </a:solidFill>
                <a:latin typeface="Arial" panose="020B0604020202020204" pitchFamily="34" charset="0"/>
                <a:ea typeface="Arial" panose="020B0604020202020204" pitchFamily="34" charset="0"/>
                <a:cs typeface="Noto Sans Symbols"/>
              </a:rPr>
              <a:t>Helps you to m</a:t>
            </a:r>
            <a:r>
              <a:rPr lang="en-GB" sz="3200" dirty="0">
                <a:solidFill>
                  <a:srgbClr val="000000"/>
                </a:solidFill>
                <a:effectLst/>
                <a:latin typeface="Arial" panose="020B0604020202020204" pitchFamily="34" charset="0"/>
                <a:ea typeface="Arial" panose="020B0604020202020204" pitchFamily="34" charset="0"/>
                <a:cs typeface="Noto Sans Symbols"/>
              </a:rPr>
              <a:t>ake informed choices about what profession you may like to explore after school</a:t>
            </a:r>
          </a:p>
          <a:p>
            <a:r>
              <a:rPr lang="en-GB" sz="3200" dirty="0">
                <a:solidFill>
                  <a:srgbClr val="000000"/>
                </a:solidFill>
                <a:effectLst/>
                <a:latin typeface="Arial" panose="020B0604020202020204" pitchFamily="34" charset="0"/>
                <a:ea typeface="Arial" panose="020B0604020202020204" pitchFamily="34" charset="0"/>
                <a:cs typeface="Noto Sans Symbols"/>
              </a:rPr>
              <a:t>Find your why and your purpose</a:t>
            </a:r>
            <a:br>
              <a:rPr lang="en-GB" sz="3200" dirty="0">
                <a:effectLst/>
                <a:latin typeface="Noto Sans Symbols"/>
                <a:ea typeface="Noto Sans Symbols"/>
                <a:cs typeface="Noto Sans Symbols"/>
              </a:rPr>
            </a:br>
            <a:endParaRPr lang="en-GB" dirty="0"/>
          </a:p>
        </p:txBody>
      </p:sp>
      <p:sp>
        <p:nvSpPr>
          <p:cNvPr id="3" name="Title 2">
            <a:extLst>
              <a:ext uri="{FF2B5EF4-FFF2-40B4-BE49-F238E27FC236}">
                <a16:creationId xmlns:a16="http://schemas.microsoft.com/office/drawing/2014/main" id="{8A14A354-814B-121E-4A19-F6B227DC7F7B}"/>
              </a:ext>
            </a:extLst>
          </p:cNvPr>
          <p:cNvSpPr>
            <a:spLocks noGrp="1"/>
          </p:cNvSpPr>
          <p:nvPr>
            <p:ph type="ctrTitle"/>
          </p:nvPr>
        </p:nvSpPr>
        <p:spPr>
          <a:xfrm>
            <a:off x="3034324" y="404665"/>
            <a:ext cx="6912768" cy="576064"/>
          </a:xfrm>
        </p:spPr>
        <p:txBody>
          <a:bodyPr>
            <a:normAutofit fontScale="90000"/>
          </a:bodyPr>
          <a:lstStyle/>
          <a:p>
            <a:r>
              <a:rPr lang="en-US" b="1" dirty="0"/>
              <a:t>Why Do Work Experience ?</a:t>
            </a:r>
            <a:endParaRPr lang="en-GB" dirty="0"/>
          </a:p>
        </p:txBody>
      </p:sp>
      <p:pic>
        <p:nvPicPr>
          <p:cNvPr id="4" name="Picture 2" descr="Work Experience Placement - January 2019 | Specialised Engineering Products  (SEP)">
            <a:extLst>
              <a:ext uri="{FF2B5EF4-FFF2-40B4-BE49-F238E27FC236}">
                <a16:creationId xmlns:a16="http://schemas.microsoft.com/office/drawing/2014/main" id="{01D82A4A-0F4E-772D-C959-D90FA1431A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27602"/>
            <a:ext cx="3672408" cy="357301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lacements and Work Experience Benefits for the Student and the Business |  The Buxton Partnership News">
            <a:extLst>
              <a:ext uri="{FF2B5EF4-FFF2-40B4-BE49-F238E27FC236}">
                <a16:creationId xmlns:a16="http://schemas.microsoft.com/office/drawing/2014/main" id="{6F4F6C65-5336-43DD-A160-F51D9C30D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576" y="3503566"/>
            <a:ext cx="3672408" cy="3354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225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60D7B-991B-CC5C-83D6-ACD9299D3DF8}"/>
              </a:ext>
            </a:extLst>
          </p:cNvPr>
          <p:cNvSpPr>
            <a:spLocks noGrp="1"/>
          </p:cNvSpPr>
          <p:nvPr>
            <p:ph type="title"/>
          </p:nvPr>
        </p:nvSpPr>
        <p:spPr/>
        <p:txBody>
          <a:bodyPr>
            <a:normAutofit/>
          </a:bodyPr>
          <a:lstStyle/>
          <a:p>
            <a:r>
              <a:rPr lang="en-GB" dirty="0"/>
              <a:t>What is out there...LOTS</a:t>
            </a:r>
          </a:p>
        </p:txBody>
      </p:sp>
      <p:sp>
        <p:nvSpPr>
          <p:cNvPr id="3" name="Content Placeholder 2">
            <a:extLst>
              <a:ext uri="{FF2B5EF4-FFF2-40B4-BE49-F238E27FC236}">
                <a16:creationId xmlns:a16="http://schemas.microsoft.com/office/drawing/2014/main" id="{DFB96899-5EF3-0CD9-C310-8F05A4334F9F}"/>
              </a:ext>
            </a:extLst>
          </p:cNvPr>
          <p:cNvSpPr>
            <a:spLocks noGrp="1"/>
          </p:cNvSpPr>
          <p:nvPr>
            <p:ph sz="quarter" idx="10"/>
          </p:nvPr>
        </p:nvSpPr>
        <p:spPr>
          <a:xfrm>
            <a:off x="914400" y="2276873"/>
            <a:ext cx="7258050" cy="3096816"/>
          </a:xfrm>
        </p:spPr>
        <p:txBody>
          <a:bodyPr vert="horz" lIns="91440" tIns="45720" rIns="91440" bIns="45720" rtlCol="0" anchor="t">
            <a:normAutofit/>
          </a:bodyPr>
          <a:lstStyle/>
          <a:p>
            <a:r>
              <a:rPr lang="en-GB" dirty="0">
                <a:cs typeface="Calibri"/>
              </a:rPr>
              <a:t>Important you talk to people you know</a:t>
            </a:r>
          </a:p>
          <a:p>
            <a:r>
              <a:rPr lang="en-GB" dirty="0">
                <a:cs typeface="Calibri"/>
              </a:rPr>
              <a:t>Speak to your parents/ carers/tutors</a:t>
            </a:r>
            <a:endParaRPr lang="en-GB" dirty="0">
              <a:ea typeface="Calibri"/>
              <a:cs typeface="Calibri"/>
            </a:endParaRPr>
          </a:p>
          <a:p>
            <a:r>
              <a:rPr lang="en-GB" dirty="0">
                <a:cs typeface="Calibri"/>
              </a:rPr>
              <a:t>Think positively and excitedly about potential options</a:t>
            </a:r>
          </a:p>
          <a:p>
            <a:r>
              <a:rPr lang="en-GB" dirty="0">
                <a:cs typeface="Calibri"/>
              </a:rPr>
              <a:t>You get out what you put in</a:t>
            </a:r>
          </a:p>
        </p:txBody>
      </p:sp>
    </p:spTree>
    <p:extLst>
      <p:ext uri="{BB962C8B-B14F-4D97-AF65-F5344CB8AC3E}">
        <p14:creationId xmlns:p14="http://schemas.microsoft.com/office/powerpoint/2010/main" val="326780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4" name="Content Placeholder 2">
            <a:extLst>
              <a:ext uri="{FF2B5EF4-FFF2-40B4-BE49-F238E27FC236}">
                <a16:creationId xmlns:a16="http://schemas.microsoft.com/office/drawing/2014/main" id="{9D07D2B8-4EE2-4ED7-A1D9-F74FF6B80A6D}"/>
              </a:ext>
            </a:extLst>
          </p:cNvPr>
          <p:cNvSpPr>
            <a:spLocks noGrp="1"/>
          </p:cNvSpPr>
          <p:nvPr>
            <p:ph sz="half" idx="2"/>
          </p:nvPr>
        </p:nvSpPr>
        <p:spPr>
          <a:xfrm>
            <a:off x="4961840" y="188640"/>
            <a:ext cx="4113717" cy="6184416"/>
          </a:xfrm>
        </p:spPr>
        <p:txBody>
          <a:bodyPr vert="horz" lIns="91440" tIns="45720" rIns="91440" bIns="45720" rtlCol="0" anchor="t">
            <a:normAutofit lnSpcReduction="10000"/>
          </a:bodyPr>
          <a:lstStyle/>
          <a:p>
            <a:pPr marL="0" indent="0">
              <a:buNone/>
            </a:pPr>
            <a:r>
              <a:rPr lang="en-US" b="1" dirty="0"/>
              <a:t>PREVIOUS YEARS PLACEMENTS</a:t>
            </a:r>
          </a:p>
          <a:p>
            <a:r>
              <a:rPr lang="en-US" dirty="0"/>
              <a:t>Formula 1/ Racetracks</a:t>
            </a:r>
          </a:p>
          <a:p>
            <a:r>
              <a:rPr lang="en-US" dirty="0"/>
              <a:t>West End Theatre</a:t>
            </a:r>
          </a:p>
          <a:p>
            <a:r>
              <a:rPr lang="en-US" dirty="0"/>
              <a:t>London Banking</a:t>
            </a:r>
          </a:p>
          <a:p>
            <a:r>
              <a:rPr lang="en-US" dirty="0"/>
              <a:t>Greece- Turtle Conservation</a:t>
            </a:r>
          </a:p>
          <a:p>
            <a:r>
              <a:rPr lang="en-US" dirty="0"/>
              <a:t>Army Residential</a:t>
            </a:r>
          </a:p>
          <a:p>
            <a:r>
              <a:rPr lang="en-US" dirty="0"/>
              <a:t>Engineering- Serco- Portsmouth</a:t>
            </a:r>
          </a:p>
          <a:p>
            <a:r>
              <a:rPr lang="en-US" dirty="0"/>
              <a:t>Bakers</a:t>
            </a:r>
          </a:p>
          <a:p>
            <a:r>
              <a:rPr lang="en-US" dirty="0"/>
              <a:t>Auto mechanics</a:t>
            </a:r>
          </a:p>
          <a:p>
            <a:r>
              <a:rPr lang="en-US" dirty="0"/>
              <a:t>Beauticians</a:t>
            </a:r>
          </a:p>
          <a:p>
            <a:r>
              <a:rPr lang="en-US" dirty="0"/>
              <a:t>Portsmouth Guildhall- Entertainment industry</a:t>
            </a:r>
          </a:p>
          <a:p>
            <a:r>
              <a:rPr lang="en-US" dirty="0">
                <a:cs typeface="Calibri"/>
              </a:rPr>
              <a:t>Vets</a:t>
            </a:r>
            <a:endParaRPr lang="en-US">
              <a:cs typeface="Calibri"/>
            </a:endParaRPr>
          </a:p>
          <a:p>
            <a:r>
              <a:rPr lang="en-US" dirty="0">
                <a:cs typeface="Calibri"/>
              </a:rPr>
              <a:t>Local newspaper/ radio</a:t>
            </a:r>
          </a:p>
          <a:p>
            <a:endParaRPr lang="en-US" dirty="0"/>
          </a:p>
          <a:p>
            <a:endParaRPr lang="en-US" dirty="0"/>
          </a:p>
          <a:p>
            <a:endParaRPr lang="en-US" dirty="0"/>
          </a:p>
          <a:p>
            <a:endParaRPr lang="en-US" dirty="0">
              <a:cs typeface="Calibri"/>
            </a:endParaRPr>
          </a:p>
          <a:p>
            <a:endParaRPr lang="en-US" dirty="0">
              <a:cs typeface="Calibri"/>
            </a:endParaRPr>
          </a:p>
          <a:p>
            <a:endParaRPr lang="en-US" dirty="0">
              <a:cs typeface="Calibri"/>
            </a:endParaRPr>
          </a:p>
        </p:txBody>
      </p:sp>
      <p:pic>
        <p:nvPicPr>
          <p:cNvPr id="3074" name="Picture 2" descr="Succeed in the workplace: Week 8: 1 - OpenLearn - Open University">
            <a:extLst>
              <a:ext uri="{FF2B5EF4-FFF2-40B4-BE49-F238E27FC236}">
                <a16:creationId xmlns:a16="http://schemas.microsoft.com/office/drawing/2014/main" id="{946F6153-76C2-A09D-7814-2A70839EFB8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1560" y="820601"/>
            <a:ext cx="3672408" cy="2963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418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BA4252-44AC-6559-A01A-DE87E8B1B07E}"/>
              </a:ext>
            </a:extLst>
          </p:cNvPr>
          <p:cNvSpPr>
            <a:spLocks noGrp="1"/>
          </p:cNvSpPr>
          <p:nvPr>
            <p:ph type="ctrTitle"/>
          </p:nvPr>
        </p:nvSpPr>
        <p:spPr>
          <a:xfrm>
            <a:off x="2978410" y="421918"/>
            <a:ext cx="5489152" cy="576064"/>
          </a:xfrm>
        </p:spPr>
        <p:txBody>
          <a:bodyPr>
            <a:normAutofit fontScale="90000"/>
          </a:bodyPr>
          <a:lstStyle/>
          <a:p>
            <a:r>
              <a:rPr lang="en-US" dirty="0"/>
              <a:t>Work Experience Process</a:t>
            </a:r>
            <a:endParaRPr lang="en-GB" dirty="0"/>
          </a:p>
        </p:txBody>
      </p:sp>
      <p:pic>
        <p:nvPicPr>
          <p:cNvPr id="5" name="Picture 4">
            <a:extLst>
              <a:ext uri="{FF2B5EF4-FFF2-40B4-BE49-F238E27FC236}">
                <a16:creationId xmlns:a16="http://schemas.microsoft.com/office/drawing/2014/main" id="{BC27FC7C-7E30-5E8E-BFEB-33FA3E8CBD20}"/>
              </a:ext>
            </a:extLst>
          </p:cNvPr>
          <p:cNvPicPr>
            <a:picLocks noChangeAspect="1"/>
          </p:cNvPicPr>
          <p:nvPr/>
        </p:nvPicPr>
        <p:blipFill>
          <a:blip r:embed="rId2"/>
          <a:stretch>
            <a:fillRect/>
          </a:stretch>
        </p:blipFill>
        <p:spPr>
          <a:xfrm>
            <a:off x="2839267" y="1382995"/>
            <a:ext cx="6041209" cy="860450"/>
          </a:xfrm>
          <a:prstGeom prst="rect">
            <a:avLst/>
          </a:prstGeom>
        </p:spPr>
      </p:pic>
      <p:pic>
        <p:nvPicPr>
          <p:cNvPr id="7" name="Picture 6">
            <a:extLst>
              <a:ext uri="{FF2B5EF4-FFF2-40B4-BE49-F238E27FC236}">
                <a16:creationId xmlns:a16="http://schemas.microsoft.com/office/drawing/2014/main" id="{94EC23CB-12CF-B187-0E7D-009344C96F43}"/>
              </a:ext>
            </a:extLst>
          </p:cNvPr>
          <p:cNvPicPr>
            <a:picLocks noChangeAspect="1"/>
          </p:cNvPicPr>
          <p:nvPr/>
        </p:nvPicPr>
        <p:blipFill>
          <a:blip r:embed="rId3"/>
          <a:stretch>
            <a:fillRect/>
          </a:stretch>
        </p:blipFill>
        <p:spPr>
          <a:xfrm>
            <a:off x="2843660" y="2144735"/>
            <a:ext cx="4168488" cy="627536"/>
          </a:xfrm>
          <a:prstGeom prst="rect">
            <a:avLst/>
          </a:prstGeom>
        </p:spPr>
      </p:pic>
      <p:sp>
        <p:nvSpPr>
          <p:cNvPr id="8" name="TextBox 7">
            <a:extLst>
              <a:ext uri="{FF2B5EF4-FFF2-40B4-BE49-F238E27FC236}">
                <a16:creationId xmlns:a16="http://schemas.microsoft.com/office/drawing/2014/main" id="{5574DC33-F7E5-5C42-A2F5-E8929E72ED06}"/>
              </a:ext>
            </a:extLst>
          </p:cNvPr>
          <p:cNvSpPr txBox="1"/>
          <p:nvPr/>
        </p:nvSpPr>
        <p:spPr>
          <a:xfrm>
            <a:off x="2290985" y="3476254"/>
            <a:ext cx="1872208" cy="707886"/>
          </a:xfrm>
          <a:prstGeom prst="rect">
            <a:avLst/>
          </a:prstGeom>
          <a:noFill/>
        </p:spPr>
        <p:txBody>
          <a:bodyPr wrap="square" rtlCol="0">
            <a:spAutoFit/>
          </a:bodyPr>
          <a:lstStyle/>
          <a:p>
            <a:r>
              <a:rPr lang="en-US" sz="4000" b="1" dirty="0">
                <a:solidFill>
                  <a:srgbClr val="0070C0"/>
                </a:solidFill>
              </a:rPr>
              <a:t>ONLINE</a:t>
            </a:r>
            <a:r>
              <a:rPr lang="en-US" dirty="0"/>
              <a:t> </a:t>
            </a:r>
            <a:endParaRPr lang="en-GB" dirty="0"/>
          </a:p>
        </p:txBody>
      </p:sp>
      <p:sp>
        <p:nvSpPr>
          <p:cNvPr id="9" name="TextBox 8">
            <a:extLst>
              <a:ext uri="{FF2B5EF4-FFF2-40B4-BE49-F238E27FC236}">
                <a16:creationId xmlns:a16="http://schemas.microsoft.com/office/drawing/2014/main" id="{960E6D86-F43A-EABB-327C-B209268650CD}"/>
              </a:ext>
            </a:extLst>
          </p:cNvPr>
          <p:cNvSpPr txBox="1"/>
          <p:nvPr/>
        </p:nvSpPr>
        <p:spPr>
          <a:xfrm>
            <a:off x="5086328" y="3481265"/>
            <a:ext cx="4579140" cy="707886"/>
          </a:xfrm>
          <a:prstGeom prst="rect">
            <a:avLst/>
          </a:prstGeom>
          <a:noFill/>
        </p:spPr>
        <p:txBody>
          <a:bodyPr wrap="square" rtlCol="0">
            <a:spAutoFit/>
          </a:bodyPr>
          <a:lstStyle/>
          <a:p>
            <a:r>
              <a:rPr lang="en-US" sz="4000" b="1" dirty="0">
                <a:solidFill>
                  <a:srgbClr val="0070C0"/>
                </a:solidFill>
              </a:rPr>
              <a:t>OWN PLACEMENT</a:t>
            </a:r>
            <a:r>
              <a:rPr lang="en-US" sz="4000" dirty="0"/>
              <a:t> </a:t>
            </a:r>
            <a:endParaRPr lang="en-GB" sz="4000" dirty="0"/>
          </a:p>
        </p:txBody>
      </p:sp>
      <p:sp>
        <p:nvSpPr>
          <p:cNvPr id="11" name="TextBox 10">
            <a:extLst>
              <a:ext uri="{FF2B5EF4-FFF2-40B4-BE49-F238E27FC236}">
                <a16:creationId xmlns:a16="http://schemas.microsoft.com/office/drawing/2014/main" id="{517C655E-CCC1-EC67-A17F-63439972C4FD}"/>
              </a:ext>
            </a:extLst>
          </p:cNvPr>
          <p:cNvSpPr txBox="1"/>
          <p:nvPr/>
        </p:nvSpPr>
        <p:spPr>
          <a:xfrm>
            <a:off x="2795189" y="4892973"/>
            <a:ext cx="5978516" cy="523220"/>
          </a:xfrm>
          <a:prstGeom prst="rect">
            <a:avLst/>
          </a:prstGeom>
          <a:noFill/>
        </p:spPr>
        <p:txBody>
          <a:bodyPr wrap="square" rtlCol="0">
            <a:spAutoFit/>
          </a:bodyPr>
          <a:lstStyle/>
          <a:p>
            <a:r>
              <a:rPr lang="en-US" sz="2800" dirty="0">
                <a:solidFill>
                  <a:srgbClr val="0070C0"/>
                </a:solidFill>
              </a:rPr>
              <a:t>You can </a:t>
            </a:r>
            <a:r>
              <a:rPr lang="en-US" sz="2800" b="1" dirty="0">
                <a:solidFill>
                  <a:srgbClr val="FF0000"/>
                </a:solidFill>
              </a:rPr>
              <a:t>ONLY CHOOSE </a:t>
            </a:r>
            <a:r>
              <a:rPr lang="en-US" sz="2800" dirty="0">
                <a:solidFill>
                  <a:srgbClr val="0070C0"/>
                </a:solidFill>
              </a:rPr>
              <a:t>1 Pathway </a:t>
            </a:r>
            <a:endParaRPr lang="en-GB" sz="2800" dirty="0">
              <a:solidFill>
                <a:srgbClr val="0070C0"/>
              </a:solidFill>
            </a:endParaRPr>
          </a:p>
        </p:txBody>
      </p:sp>
      <p:cxnSp>
        <p:nvCxnSpPr>
          <p:cNvPr id="2" name="Straight Arrow Connector 1">
            <a:extLst>
              <a:ext uri="{FF2B5EF4-FFF2-40B4-BE49-F238E27FC236}">
                <a16:creationId xmlns:a16="http://schemas.microsoft.com/office/drawing/2014/main" id="{325F71E1-1CA7-1A3F-5B65-4CB90B0E6CB3}"/>
              </a:ext>
            </a:extLst>
          </p:cNvPr>
          <p:cNvCxnSpPr/>
          <p:nvPr/>
        </p:nvCxnSpPr>
        <p:spPr>
          <a:xfrm>
            <a:off x="5469974" y="2656962"/>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15D9BD0C-B237-178F-5208-97BDFC225DB5}"/>
              </a:ext>
            </a:extLst>
          </p:cNvPr>
          <p:cNvCxnSpPr/>
          <p:nvPr/>
        </p:nvCxnSpPr>
        <p:spPr>
          <a:xfrm flipH="1">
            <a:off x="3488374" y="2662949"/>
            <a:ext cx="1398976" cy="832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72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BA4252-44AC-6559-A01A-DE87E8B1B07E}"/>
              </a:ext>
            </a:extLst>
          </p:cNvPr>
          <p:cNvSpPr>
            <a:spLocks noGrp="1"/>
          </p:cNvSpPr>
          <p:nvPr>
            <p:ph type="ctrTitle"/>
          </p:nvPr>
        </p:nvSpPr>
        <p:spPr>
          <a:xfrm>
            <a:off x="2704638" y="476672"/>
            <a:ext cx="5899810" cy="576064"/>
          </a:xfrm>
        </p:spPr>
        <p:txBody>
          <a:bodyPr>
            <a:normAutofit fontScale="90000"/>
          </a:bodyPr>
          <a:lstStyle/>
          <a:p>
            <a:r>
              <a:rPr lang="en-US" dirty="0"/>
              <a:t>Work Experience Process</a:t>
            </a:r>
            <a:endParaRPr lang="en-GB" dirty="0"/>
          </a:p>
        </p:txBody>
      </p:sp>
      <p:sp>
        <p:nvSpPr>
          <p:cNvPr id="8" name="TextBox 7">
            <a:extLst>
              <a:ext uri="{FF2B5EF4-FFF2-40B4-BE49-F238E27FC236}">
                <a16:creationId xmlns:a16="http://schemas.microsoft.com/office/drawing/2014/main" id="{5574DC33-F7E5-5C42-A2F5-E8929E72ED06}"/>
              </a:ext>
            </a:extLst>
          </p:cNvPr>
          <p:cNvSpPr txBox="1"/>
          <p:nvPr/>
        </p:nvSpPr>
        <p:spPr>
          <a:xfrm>
            <a:off x="3384223" y="2243131"/>
            <a:ext cx="4392488" cy="707886"/>
          </a:xfrm>
          <a:prstGeom prst="rect">
            <a:avLst/>
          </a:prstGeom>
          <a:noFill/>
        </p:spPr>
        <p:txBody>
          <a:bodyPr wrap="square" rtlCol="0">
            <a:spAutoFit/>
          </a:bodyPr>
          <a:lstStyle/>
          <a:p>
            <a:r>
              <a:rPr lang="en-US" sz="4000" b="1" dirty="0">
                <a:solidFill>
                  <a:srgbClr val="0070C0"/>
                </a:solidFill>
              </a:rPr>
              <a:t>Employer Accepted</a:t>
            </a:r>
            <a:r>
              <a:rPr lang="en-US" dirty="0"/>
              <a:t> </a:t>
            </a:r>
            <a:endParaRPr lang="en-GB" dirty="0"/>
          </a:p>
        </p:txBody>
      </p:sp>
      <p:sp>
        <p:nvSpPr>
          <p:cNvPr id="9" name="TextBox 8">
            <a:extLst>
              <a:ext uri="{FF2B5EF4-FFF2-40B4-BE49-F238E27FC236}">
                <a16:creationId xmlns:a16="http://schemas.microsoft.com/office/drawing/2014/main" id="{960E6D86-F43A-EABB-327C-B209268650CD}"/>
              </a:ext>
            </a:extLst>
          </p:cNvPr>
          <p:cNvSpPr txBox="1"/>
          <p:nvPr/>
        </p:nvSpPr>
        <p:spPr>
          <a:xfrm>
            <a:off x="5075034" y="2960535"/>
            <a:ext cx="576064" cy="523220"/>
          </a:xfrm>
          <a:prstGeom prst="rect">
            <a:avLst/>
          </a:prstGeom>
          <a:noFill/>
        </p:spPr>
        <p:txBody>
          <a:bodyPr wrap="square" rtlCol="0">
            <a:spAutoFit/>
          </a:bodyPr>
          <a:lstStyle/>
          <a:p>
            <a:r>
              <a:rPr lang="en-US" sz="2800" b="1" dirty="0">
                <a:solidFill>
                  <a:srgbClr val="0070C0"/>
                </a:solidFill>
              </a:rPr>
              <a:t>Or</a:t>
            </a:r>
            <a:endParaRPr lang="en-GB" sz="2800" dirty="0"/>
          </a:p>
        </p:txBody>
      </p:sp>
      <p:sp>
        <p:nvSpPr>
          <p:cNvPr id="2" name="TextBox 1">
            <a:extLst>
              <a:ext uri="{FF2B5EF4-FFF2-40B4-BE49-F238E27FC236}">
                <a16:creationId xmlns:a16="http://schemas.microsoft.com/office/drawing/2014/main" id="{FBCD7E63-FD02-037D-3570-261555FB8EA3}"/>
              </a:ext>
            </a:extLst>
          </p:cNvPr>
          <p:cNvSpPr txBox="1"/>
          <p:nvPr/>
        </p:nvSpPr>
        <p:spPr>
          <a:xfrm>
            <a:off x="2756399" y="1453651"/>
            <a:ext cx="6264696" cy="523220"/>
          </a:xfrm>
          <a:prstGeom prst="rect">
            <a:avLst/>
          </a:prstGeom>
          <a:noFill/>
        </p:spPr>
        <p:txBody>
          <a:bodyPr wrap="square" rtlCol="0">
            <a:spAutoFit/>
          </a:bodyPr>
          <a:lstStyle/>
          <a:p>
            <a:r>
              <a:rPr lang="en-US" sz="2800" b="1" dirty="0"/>
              <a:t>Once your application has changed  to </a:t>
            </a:r>
            <a:endParaRPr lang="en-GB" sz="2800" b="1" dirty="0"/>
          </a:p>
        </p:txBody>
      </p:sp>
      <p:sp>
        <p:nvSpPr>
          <p:cNvPr id="4" name="TextBox 3">
            <a:extLst>
              <a:ext uri="{FF2B5EF4-FFF2-40B4-BE49-F238E27FC236}">
                <a16:creationId xmlns:a16="http://schemas.microsoft.com/office/drawing/2014/main" id="{5872824E-F74A-27D5-E6CE-D0B65EF19145}"/>
              </a:ext>
            </a:extLst>
          </p:cNvPr>
          <p:cNvSpPr txBox="1"/>
          <p:nvPr/>
        </p:nvSpPr>
        <p:spPr>
          <a:xfrm>
            <a:off x="4166187" y="3483754"/>
            <a:ext cx="2664296" cy="707886"/>
          </a:xfrm>
          <a:prstGeom prst="rect">
            <a:avLst/>
          </a:prstGeom>
          <a:noFill/>
        </p:spPr>
        <p:txBody>
          <a:bodyPr wrap="square" rtlCol="0">
            <a:spAutoFit/>
          </a:bodyPr>
          <a:lstStyle/>
          <a:p>
            <a:r>
              <a:rPr lang="en-US" sz="4000" b="1" dirty="0">
                <a:solidFill>
                  <a:srgbClr val="0070C0"/>
                </a:solidFill>
              </a:rPr>
              <a:t>Confirmed</a:t>
            </a:r>
            <a:endParaRPr lang="en-GB" dirty="0"/>
          </a:p>
        </p:txBody>
      </p:sp>
      <p:sp>
        <p:nvSpPr>
          <p:cNvPr id="6" name="TextBox 5">
            <a:extLst>
              <a:ext uri="{FF2B5EF4-FFF2-40B4-BE49-F238E27FC236}">
                <a16:creationId xmlns:a16="http://schemas.microsoft.com/office/drawing/2014/main" id="{425C9E2D-52B1-2542-3406-FDC6EA2A459A}"/>
              </a:ext>
            </a:extLst>
          </p:cNvPr>
          <p:cNvSpPr txBox="1"/>
          <p:nvPr/>
        </p:nvSpPr>
        <p:spPr>
          <a:xfrm>
            <a:off x="611560" y="4411270"/>
            <a:ext cx="8424936" cy="1323439"/>
          </a:xfrm>
          <a:prstGeom prst="rect">
            <a:avLst/>
          </a:prstGeom>
          <a:noFill/>
        </p:spPr>
        <p:txBody>
          <a:bodyPr wrap="square" lIns="91440" tIns="45720" rIns="91440" bIns="45720" rtlCol="0" anchor="t">
            <a:spAutoFit/>
          </a:bodyPr>
          <a:lstStyle/>
          <a:p>
            <a:pPr algn="ctr"/>
            <a:r>
              <a:rPr lang="en-US" sz="4000" b="1" dirty="0">
                <a:solidFill>
                  <a:srgbClr val="FF0000"/>
                </a:solidFill>
              </a:rPr>
              <a:t>YOU WILL NEED TO MAKE CONTACT WITH EMPLOYER !!!</a:t>
            </a:r>
            <a:endParaRPr lang="en-GB" sz="4000" b="1" dirty="0">
              <a:solidFill>
                <a:srgbClr val="FF0000"/>
              </a:solidFill>
            </a:endParaRPr>
          </a:p>
        </p:txBody>
      </p:sp>
    </p:spTree>
    <p:extLst>
      <p:ext uri="{BB962C8B-B14F-4D97-AF65-F5344CB8AC3E}">
        <p14:creationId xmlns:p14="http://schemas.microsoft.com/office/powerpoint/2010/main" val="81760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grpId="0" nodeType="clickEffect">
                                  <p:stCondLst>
                                    <p:cond delay="0"/>
                                  </p:stCondLst>
                                  <p:childTnLst>
                                    <p:animEffect transition="out" filter="fade">
                                      <p:cBhvr>
                                        <p:cTn id="18" dur="500" tmFilter="0, 0; .2, .5; .8, .5; 1, 0"/>
                                        <p:tgtEl>
                                          <p:spTgt spid="9"/>
                                        </p:tgtEl>
                                      </p:cBhvr>
                                    </p:animEffect>
                                    <p:animScale>
                                      <p:cBhvr>
                                        <p:cTn id="19" dur="250" autoRev="1" fill="hold"/>
                                        <p:tgtEl>
                                          <p:spTgt spid="9"/>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80">
                                          <p:stCondLst>
                                            <p:cond delay="0"/>
                                          </p:stCondLst>
                                        </p:cTn>
                                        <p:tgtEl>
                                          <p:spTgt spid="6"/>
                                        </p:tgtEl>
                                      </p:cBhvr>
                                    </p:animEffect>
                                    <p:anim calcmode="lin" valueType="num">
                                      <p:cBhvr>
                                        <p:cTn id="3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7" dur="26">
                                          <p:stCondLst>
                                            <p:cond delay="650"/>
                                          </p:stCondLst>
                                        </p:cTn>
                                        <p:tgtEl>
                                          <p:spTgt spid="6"/>
                                        </p:tgtEl>
                                      </p:cBhvr>
                                      <p:to x="100000" y="60000"/>
                                    </p:animScale>
                                    <p:animScale>
                                      <p:cBhvr>
                                        <p:cTn id="38" dur="166" decel="50000">
                                          <p:stCondLst>
                                            <p:cond delay="676"/>
                                          </p:stCondLst>
                                        </p:cTn>
                                        <p:tgtEl>
                                          <p:spTgt spid="6"/>
                                        </p:tgtEl>
                                      </p:cBhvr>
                                      <p:to x="100000" y="100000"/>
                                    </p:animScale>
                                    <p:animScale>
                                      <p:cBhvr>
                                        <p:cTn id="39" dur="26">
                                          <p:stCondLst>
                                            <p:cond delay="1312"/>
                                          </p:stCondLst>
                                        </p:cTn>
                                        <p:tgtEl>
                                          <p:spTgt spid="6"/>
                                        </p:tgtEl>
                                      </p:cBhvr>
                                      <p:to x="100000" y="80000"/>
                                    </p:animScale>
                                    <p:animScale>
                                      <p:cBhvr>
                                        <p:cTn id="40" dur="166" decel="50000">
                                          <p:stCondLst>
                                            <p:cond delay="1338"/>
                                          </p:stCondLst>
                                        </p:cTn>
                                        <p:tgtEl>
                                          <p:spTgt spid="6"/>
                                        </p:tgtEl>
                                      </p:cBhvr>
                                      <p:to x="100000" y="100000"/>
                                    </p:animScale>
                                    <p:animScale>
                                      <p:cBhvr>
                                        <p:cTn id="41" dur="26">
                                          <p:stCondLst>
                                            <p:cond delay="1642"/>
                                          </p:stCondLst>
                                        </p:cTn>
                                        <p:tgtEl>
                                          <p:spTgt spid="6"/>
                                        </p:tgtEl>
                                      </p:cBhvr>
                                      <p:to x="100000" y="90000"/>
                                    </p:animScale>
                                    <p:animScale>
                                      <p:cBhvr>
                                        <p:cTn id="42" dur="166" decel="50000">
                                          <p:stCondLst>
                                            <p:cond delay="1668"/>
                                          </p:stCondLst>
                                        </p:cTn>
                                        <p:tgtEl>
                                          <p:spTgt spid="6"/>
                                        </p:tgtEl>
                                      </p:cBhvr>
                                      <p:to x="100000" y="100000"/>
                                    </p:animScale>
                                    <p:animScale>
                                      <p:cBhvr>
                                        <p:cTn id="43" dur="26">
                                          <p:stCondLst>
                                            <p:cond delay="1808"/>
                                          </p:stCondLst>
                                        </p:cTn>
                                        <p:tgtEl>
                                          <p:spTgt spid="6"/>
                                        </p:tgtEl>
                                      </p:cBhvr>
                                      <p:to x="100000" y="95000"/>
                                    </p:animScale>
                                    <p:animScale>
                                      <p:cBhvr>
                                        <p:cTn id="44"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7164-0CF5-44E4-8C1A-A590150FE0D3}"/>
              </a:ext>
            </a:extLst>
          </p:cNvPr>
          <p:cNvSpPr>
            <a:spLocks noGrp="1"/>
          </p:cNvSpPr>
          <p:nvPr>
            <p:ph idx="1"/>
          </p:nvPr>
        </p:nvSpPr>
        <p:spPr/>
        <p:txBody>
          <a:bodyPr vert="horz" lIns="91440" tIns="45720" rIns="91440" bIns="45720" rtlCol="0" anchor="t">
            <a:normAutofit fontScale="70000" lnSpcReduction="20000"/>
          </a:bodyPr>
          <a:lstStyle/>
          <a:p>
            <a:r>
              <a:rPr lang="en-US" dirty="0">
                <a:effectLst/>
                <a:latin typeface="Calibri"/>
                <a:ea typeface="Calibri" panose="020F0502020204030204" pitchFamily="34" charset="0"/>
                <a:cs typeface="Times New Roman"/>
              </a:rPr>
              <a:t>Can only apply up to 4 placements at a time</a:t>
            </a:r>
          </a:p>
          <a:p>
            <a:pPr marL="0" indent="0">
              <a:buNone/>
            </a:pPr>
            <a:endParaRPr lang="en-US" dirty="0">
              <a:latin typeface="Calibri" panose="020F0502020204030204" pitchFamily="34" charset="0"/>
              <a:ea typeface="Calibri" panose="020F0502020204030204" pitchFamily="34" charset="0"/>
              <a:cs typeface="Times New Roman"/>
            </a:endParaRPr>
          </a:p>
          <a:p>
            <a:r>
              <a:rPr lang="en-US" dirty="0">
                <a:effectLst/>
                <a:latin typeface="Calibri"/>
                <a:ea typeface="Calibri" panose="020F0502020204030204" pitchFamily="34" charset="0"/>
                <a:cs typeface="Times New Roman"/>
              </a:rPr>
              <a:t>You have to be eager for all 4 choices, not just your first</a:t>
            </a:r>
          </a:p>
          <a:p>
            <a:pPr marL="0" indent="0">
              <a:buNone/>
            </a:pPr>
            <a:endParaRPr lang="en-US" dirty="0">
              <a:latin typeface="Calibri"/>
              <a:ea typeface="Calibri" panose="020F0502020204030204" pitchFamily="34" charset="0"/>
              <a:cs typeface="Times New Roman"/>
            </a:endParaRPr>
          </a:p>
          <a:p>
            <a:r>
              <a:rPr lang="en-US" dirty="0">
                <a:effectLst/>
                <a:latin typeface="Calibri"/>
                <a:ea typeface="Calibri" panose="020F0502020204030204" pitchFamily="34" charset="0"/>
                <a:cs typeface="Times New Roman"/>
              </a:rPr>
              <a:t>Make sure you can get there - train, bus, taxi, walk</a:t>
            </a:r>
          </a:p>
          <a:p>
            <a:pPr marL="0" indent="0">
              <a:buNone/>
            </a:pPr>
            <a:endParaRPr lang="en-US" dirty="0">
              <a:latin typeface="Calibri"/>
              <a:ea typeface="Calibri" panose="020F0502020204030204" pitchFamily="34" charset="0"/>
              <a:cs typeface="Times New Roman"/>
            </a:endParaRPr>
          </a:p>
          <a:p>
            <a:r>
              <a:rPr lang="en-US" dirty="0">
                <a:effectLst/>
                <a:latin typeface="Calibri"/>
                <a:ea typeface="Calibri" panose="020F0502020204030204" pitchFamily="34" charset="0"/>
                <a:cs typeface="Times New Roman"/>
              </a:rPr>
              <a:t>Make sure when searching, use correct post </a:t>
            </a:r>
            <a:r>
              <a:rPr lang="en-US" dirty="0">
                <a:latin typeface="Calibri"/>
                <a:ea typeface="Calibri" panose="020F0502020204030204" pitchFamily="34" charset="0"/>
                <a:cs typeface="Times New Roman"/>
              </a:rPr>
              <a:t>code </a:t>
            </a:r>
            <a:endParaRPr lang="en-US" dirty="0">
              <a:latin typeface="Calibri"/>
              <a:ea typeface="Calibri" panose="020F0502020204030204" pitchFamily="34" charset="0"/>
              <a:cs typeface="Times New Roman" panose="02020603050405020304" pitchFamily="18" charset="0"/>
            </a:endParaRPr>
          </a:p>
          <a:p>
            <a:pPr marL="0" indent="0">
              <a:buNone/>
            </a:pPr>
            <a:endParaRPr lang="en-US" dirty="0">
              <a:latin typeface="Calibri" panose="020F0502020204030204" pitchFamily="34" charset="0"/>
              <a:ea typeface="Calibri" panose="020F0502020204030204" pitchFamily="34" charset="0"/>
              <a:cs typeface="Times New Roman"/>
            </a:endParaRPr>
          </a:p>
          <a:p>
            <a:r>
              <a:rPr lang="en-US" dirty="0">
                <a:effectLst/>
                <a:latin typeface="Calibri"/>
                <a:ea typeface="Calibri" panose="020F0502020204030204" pitchFamily="34" charset="0"/>
                <a:cs typeface="Times New Roman"/>
              </a:rPr>
              <a:t>Check through Job Description before applying. Make sure you are happy with the hours, lunch breaks, clothes to wear. All key ingredients when searching and applying for jobs in the future.</a:t>
            </a:r>
          </a:p>
          <a:p>
            <a:endParaRPr lang="en-US" dirty="0">
              <a:latin typeface="Calibri"/>
              <a:ea typeface="Calibri" panose="020F0502020204030204" pitchFamily="34" charset="0"/>
              <a:cs typeface="Times New Roman"/>
            </a:endParaRPr>
          </a:p>
          <a:p>
            <a:r>
              <a:rPr lang="en-US" dirty="0">
                <a:effectLst/>
                <a:latin typeface="Calibri"/>
                <a:ea typeface="Calibri" panose="020F0502020204030204" pitchFamily="34" charset="0"/>
                <a:cs typeface="Times New Roman"/>
              </a:rPr>
              <a:t>You can work up to 40 hours a week and it will be unpaid</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itle 2">
            <a:extLst>
              <a:ext uri="{FF2B5EF4-FFF2-40B4-BE49-F238E27FC236}">
                <a16:creationId xmlns:a16="http://schemas.microsoft.com/office/drawing/2014/main" id="{3AD595A6-2900-4617-BD07-07C52E8AB60A}"/>
              </a:ext>
            </a:extLst>
          </p:cNvPr>
          <p:cNvSpPr>
            <a:spLocks noGrp="1"/>
          </p:cNvSpPr>
          <p:nvPr>
            <p:ph type="ctrTitle"/>
          </p:nvPr>
        </p:nvSpPr>
        <p:spPr/>
        <p:txBody>
          <a:bodyPr>
            <a:normAutofit/>
          </a:bodyPr>
          <a:lstStyle/>
          <a:p>
            <a:pPr algn="ctr"/>
            <a:r>
              <a:rPr lang="en-US" sz="2800" dirty="0">
                <a:solidFill>
                  <a:srgbClr val="F5F4FE"/>
                </a:solidFill>
              </a:rPr>
              <a:t>Important Key Points to remember!</a:t>
            </a:r>
            <a:endParaRPr lang="en-GB" sz="2800" dirty="0">
              <a:solidFill>
                <a:srgbClr val="F5F4FE"/>
              </a:solidFill>
            </a:endParaRPr>
          </a:p>
        </p:txBody>
      </p:sp>
    </p:spTree>
    <p:extLst>
      <p:ext uri="{BB962C8B-B14F-4D97-AF65-F5344CB8AC3E}">
        <p14:creationId xmlns:p14="http://schemas.microsoft.com/office/powerpoint/2010/main" val="390533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additive="base">
                                        <p:cTn id="3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anim calcmode="lin" valueType="num">
                                      <p:cBhvr additive="base">
                                        <p:cTn id="3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39CB49-D254-9219-2357-77FB1949AC0B}"/>
              </a:ext>
            </a:extLst>
          </p:cNvPr>
          <p:cNvSpPr>
            <a:spLocks noGrp="1"/>
          </p:cNvSpPr>
          <p:nvPr>
            <p:ph idx="1"/>
          </p:nvPr>
        </p:nvSpPr>
        <p:spPr>
          <a:xfrm>
            <a:off x="1547664" y="1340768"/>
            <a:ext cx="7498384" cy="4680519"/>
          </a:xfrm>
        </p:spPr>
        <p:txBody>
          <a:bodyPr vert="horz" lIns="91440" tIns="45720" rIns="91440" bIns="45720" rtlCol="0" anchor="t">
            <a:noAutofit/>
          </a:bodyPr>
          <a:lstStyle/>
          <a:p>
            <a:r>
              <a:rPr lang="en-US" sz="2400" dirty="0">
                <a:cs typeface="Calibri"/>
              </a:rPr>
              <a:t>Employer must have </a:t>
            </a:r>
            <a:r>
              <a:rPr lang="en-US" sz="2400" b="1" dirty="0">
                <a:cs typeface="Calibri"/>
              </a:rPr>
              <a:t>Employers Liability Insurance </a:t>
            </a:r>
            <a:r>
              <a:rPr lang="en-US" sz="2400" dirty="0">
                <a:cs typeface="Calibri"/>
              </a:rPr>
              <a:t>or we cannot approve placement</a:t>
            </a:r>
          </a:p>
          <a:p>
            <a:pPr marL="0" indent="0">
              <a:buNone/>
            </a:pPr>
            <a:endParaRPr lang="en-US" sz="2400" dirty="0">
              <a:cs typeface="Calibri"/>
            </a:endParaRPr>
          </a:p>
          <a:p>
            <a:r>
              <a:rPr lang="en-US" sz="2400" dirty="0">
                <a:cs typeface="Calibri"/>
              </a:rPr>
              <a:t>Please make sure you only apply using one pathway. Either own placement form or online process. Please do not do both. If you chose online and then wish to change it once its confirmed, a deletion charge will incur</a:t>
            </a:r>
          </a:p>
          <a:p>
            <a:pPr marL="0" indent="0">
              <a:buNone/>
            </a:pPr>
            <a:endParaRPr lang="en-US" sz="2400" dirty="0">
              <a:cs typeface="Calibri"/>
            </a:endParaRPr>
          </a:p>
          <a:p>
            <a:r>
              <a:rPr lang="en-GB" sz="2400" dirty="0">
                <a:cs typeface="Calibri"/>
              </a:rPr>
              <a:t>Phone for Interview as and when placement is Employer Accepted or Confirmed. </a:t>
            </a:r>
            <a:endParaRPr lang="en-US" sz="2400" dirty="0">
              <a:cs typeface="Calibri"/>
            </a:endParaRPr>
          </a:p>
          <a:p>
            <a:endParaRPr lang="en-GB" sz="2400" dirty="0">
              <a:cs typeface="Calibri"/>
            </a:endParaRPr>
          </a:p>
          <a:p>
            <a:endParaRPr lang="en-US" dirty="0">
              <a:cs typeface="Calibri"/>
            </a:endParaRPr>
          </a:p>
        </p:txBody>
      </p:sp>
      <p:sp>
        <p:nvSpPr>
          <p:cNvPr id="3" name="Title 2">
            <a:extLst>
              <a:ext uri="{FF2B5EF4-FFF2-40B4-BE49-F238E27FC236}">
                <a16:creationId xmlns:a16="http://schemas.microsoft.com/office/drawing/2014/main" id="{233F3215-8185-95E9-A26E-02A0344925E7}"/>
              </a:ext>
            </a:extLst>
          </p:cNvPr>
          <p:cNvSpPr>
            <a:spLocks noGrp="1"/>
          </p:cNvSpPr>
          <p:nvPr>
            <p:ph type="ctrTitle"/>
          </p:nvPr>
        </p:nvSpPr>
        <p:spPr/>
        <p:txBody>
          <a:bodyPr>
            <a:normAutofit fontScale="90000"/>
          </a:bodyPr>
          <a:lstStyle/>
          <a:p>
            <a:r>
              <a:rPr lang="en-US" dirty="0">
                <a:cs typeface="Calibri"/>
              </a:rPr>
              <a:t>Key Points continued...</a:t>
            </a:r>
          </a:p>
        </p:txBody>
      </p:sp>
    </p:spTree>
    <p:extLst>
      <p:ext uri="{BB962C8B-B14F-4D97-AF65-F5344CB8AC3E}">
        <p14:creationId xmlns:p14="http://schemas.microsoft.com/office/powerpoint/2010/main" val="7465452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f964ca1-f91d-4b94-84b8-af4dbcb3610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BCAFB7356B49742B9F79FB85402B911" ma:contentTypeVersion="13" ma:contentTypeDescription="Create a new document." ma:contentTypeScope="" ma:versionID="3e8963f1d32faa390f3bab371e1537f4">
  <xsd:schema xmlns:xsd="http://www.w3.org/2001/XMLSchema" xmlns:xs="http://www.w3.org/2001/XMLSchema" xmlns:p="http://schemas.microsoft.com/office/2006/metadata/properties" xmlns:ns3="df964ca1-f91d-4b94-84b8-af4dbcb36104" xmlns:ns4="2f7cbd5b-3213-433e-a2fc-bedf151bd8fd" targetNamespace="http://schemas.microsoft.com/office/2006/metadata/properties" ma:root="true" ma:fieldsID="14e1c22db01a3dca2b1f8b5c44ea6d2e" ns3:_="" ns4:_="">
    <xsd:import namespace="df964ca1-f91d-4b94-84b8-af4dbcb36104"/>
    <xsd:import namespace="2f7cbd5b-3213-433e-a2fc-bedf151bd8f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_activity" minOccurs="0"/>
                <xsd:element ref="ns3:MediaServiceAutoTags" minOccurs="0"/>
                <xsd:element ref="ns3:MediaServiceOCR" minOccurs="0"/>
                <xsd:element ref="ns3:MediaServiceGenerationTime" minOccurs="0"/>
                <xsd:element ref="ns3:MediaServiceEventHashCod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64ca1-f91d-4b94-84b8-af4dbcb361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7cbd5b-3213-433e-a2fc-bedf151bd8f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CB6CAB-C3BF-4FBB-86D2-0786EB7F8E39}">
  <ds:schemaRefs>
    <ds:schemaRef ds:uri="http://schemas.microsoft.com/office/infopath/2007/PartnerControls"/>
    <ds:schemaRef ds:uri="http://purl.org/dc/terms/"/>
    <ds:schemaRef ds:uri="df964ca1-f91d-4b94-84b8-af4dbcb36104"/>
    <ds:schemaRef ds:uri="http://schemas.microsoft.com/office/2006/documentManagement/types"/>
    <ds:schemaRef ds:uri="http://purl.org/dc/elements/1.1/"/>
    <ds:schemaRef ds:uri="http://schemas.openxmlformats.org/package/2006/metadata/core-properties"/>
    <ds:schemaRef ds:uri="2f7cbd5b-3213-433e-a2fc-bedf151bd8fd"/>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C817458B-5DC9-4B38-8490-A508A1481E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64ca1-f91d-4b94-84b8-af4dbcb36104"/>
    <ds:schemaRef ds:uri="2f7cbd5b-3213-433e-a2fc-bedf151bd8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D12506-51B0-4C7C-990D-571603F327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2622</TotalTime>
  <Words>454</Words>
  <Application>Microsoft Office PowerPoint</Application>
  <PresentationFormat>On-screen Show (4:3)</PresentationFormat>
  <Paragraphs>84</Paragraphs>
  <Slides>14</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Montserrat</vt:lpstr>
      <vt:lpstr>Noto Sans Symbols</vt:lpstr>
      <vt:lpstr>Office Theme</vt:lpstr>
      <vt:lpstr>Work Experience</vt:lpstr>
      <vt:lpstr>Why Do Work Experience ?</vt:lpstr>
      <vt:lpstr>Why Do Work Experience ?</vt:lpstr>
      <vt:lpstr>What is out there...LOTS</vt:lpstr>
      <vt:lpstr>PowerPoint Presentation</vt:lpstr>
      <vt:lpstr>Work Experience Process</vt:lpstr>
      <vt:lpstr>Work Experience Process</vt:lpstr>
      <vt:lpstr>Important Key Points to remember!</vt:lpstr>
      <vt:lpstr>Key Points continued...</vt:lpstr>
      <vt:lpstr>Login</vt:lpstr>
      <vt:lpstr>PowerPoint Presentation</vt:lpstr>
      <vt:lpstr>Thank you for listening</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Lindsey McHugh</dc:creator>
  <cp:lastModifiedBy>Helen Cox</cp:lastModifiedBy>
  <cp:revision>235</cp:revision>
  <cp:lastPrinted>2022-09-15T09:36:56Z</cp:lastPrinted>
  <dcterms:created xsi:type="dcterms:W3CDTF">2017-10-12T11:08:01Z</dcterms:created>
  <dcterms:modified xsi:type="dcterms:W3CDTF">2025-11-19T18:17:40Z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0x0101006BCAFB7356B49742B9F79FB85402B911</vt:lpwstr>
  </property>
</Properties>
</file>