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2" d="100"/>
          <a:sy n="122" d="100"/>
        </p:scale>
        <p:origin x="45" y="3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1ff253594997ec0d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1ff253594997ec0d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ff253594997ec0d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ff253594997ec0d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ea801cae77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ea801cae77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1ea801cae77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1ea801cae77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1ea801cae77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1ea801cae77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1ea801cae77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1ea801cae77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1ea801cae77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1ea801cae77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ea801cae77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ea801cae77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ea801cae77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ea801cae77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XQtSlIeu_x4"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FF00"/>
        </a:solidFill>
        <a:effectLst/>
      </p:bgPr>
    </p:bg>
    <p:spTree>
      <p:nvGrpSpPr>
        <p:cNvPr id="1" name="Shape 53"/>
        <p:cNvGrpSpPr/>
        <p:nvPr/>
      </p:nvGrpSpPr>
      <p:grpSpPr>
        <a:xfrm>
          <a:off x="0" y="0"/>
          <a:ext cx="0" cy="0"/>
          <a:chOff x="0" y="0"/>
          <a:chExt cx="0" cy="0"/>
        </a:xfrm>
      </p:grpSpPr>
      <p:sp>
        <p:nvSpPr>
          <p:cNvPr id="54" name="Google Shape;54;p13"/>
          <p:cNvSpPr txBox="1"/>
          <p:nvPr/>
        </p:nvSpPr>
        <p:spPr>
          <a:xfrm>
            <a:off x="187425" y="4488375"/>
            <a:ext cx="9102300" cy="484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50">
                <a:solidFill>
                  <a:srgbClr val="848484"/>
                </a:solidFill>
                <a:highlight>
                  <a:srgbClr val="FFFFFF"/>
                </a:highlight>
              </a:rPr>
              <a:t>“Sustainability provides career opportunities to make a difference for our world.”</a:t>
            </a:r>
            <a:endParaRPr sz="2200"/>
          </a:p>
        </p:txBody>
      </p:sp>
      <p:pic>
        <p:nvPicPr>
          <p:cNvPr id="55" name="Google Shape;55;p13"/>
          <p:cNvPicPr preferRelativeResize="0"/>
          <p:nvPr/>
        </p:nvPicPr>
        <p:blipFill>
          <a:blip r:embed="rId3">
            <a:alphaModFix/>
          </a:blip>
          <a:stretch>
            <a:fillRect/>
          </a:stretch>
        </p:blipFill>
        <p:spPr>
          <a:xfrm>
            <a:off x="1486025" y="107875"/>
            <a:ext cx="6171950" cy="438049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2"/>
          <p:cNvSpPr txBox="1">
            <a:spLocks noGrp="1"/>
          </p:cNvSpPr>
          <p:nvPr>
            <p:ph type="title"/>
          </p:nvPr>
        </p:nvSpPr>
        <p:spPr>
          <a:xfrm>
            <a:off x="0" y="0"/>
            <a:ext cx="9144000" cy="1345500"/>
          </a:xfrm>
          <a:prstGeom prst="rect">
            <a:avLst/>
          </a:prstGeom>
          <a:solidFill>
            <a:srgbClr val="00FF00"/>
          </a:solidFill>
        </p:spPr>
        <p:txBody>
          <a:bodyPr spcFirstLastPara="1" wrap="square" lIns="91425" tIns="91425" rIns="91425" bIns="91425" anchor="t" anchorCtr="0">
            <a:noAutofit/>
          </a:bodyPr>
          <a:lstStyle/>
          <a:p>
            <a:pPr marL="0" lvl="0" indent="0" algn="ctr" rtl="0">
              <a:spcBef>
                <a:spcPts val="0"/>
              </a:spcBef>
              <a:spcAft>
                <a:spcPts val="0"/>
              </a:spcAft>
              <a:buNone/>
            </a:pPr>
            <a:r>
              <a:rPr lang="en" sz="4000"/>
              <a:t>Green Career Week 2024</a:t>
            </a:r>
            <a:endParaRPr sz="4000"/>
          </a:p>
          <a:p>
            <a:pPr marL="0" lvl="0" indent="0" algn="ctr" rtl="0">
              <a:spcBef>
                <a:spcPts val="0"/>
              </a:spcBef>
              <a:spcAft>
                <a:spcPts val="0"/>
              </a:spcAft>
              <a:buNone/>
            </a:pPr>
            <a:endParaRPr sz="4000"/>
          </a:p>
        </p:txBody>
      </p:sp>
      <p:sp>
        <p:nvSpPr>
          <p:cNvPr id="117" name="Google Shape;117;p22"/>
          <p:cNvSpPr txBox="1">
            <a:spLocks noGrp="1"/>
          </p:cNvSpPr>
          <p:nvPr>
            <p:ph type="body" idx="1"/>
          </p:nvPr>
        </p:nvSpPr>
        <p:spPr>
          <a:xfrm>
            <a:off x="0" y="1345500"/>
            <a:ext cx="9144000" cy="3798000"/>
          </a:xfrm>
          <a:prstGeom prst="rect">
            <a:avLst/>
          </a:prstGeom>
          <a:solidFill>
            <a:srgbClr val="93C47D"/>
          </a:solidFill>
        </p:spPr>
        <p:txBody>
          <a:bodyPr spcFirstLastPara="1" wrap="square" lIns="91425" tIns="91425" rIns="91425" bIns="91425" anchor="t" anchorCtr="0">
            <a:normAutofit/>
          </a:bodyPr>
          <a:lstStyle/>
          <a:p>
            <a:pPr marL="0" lvl="0" indent="0" algn="l" rtl="0">
              <a:spcBef>
                <a:spcPts val="0"/>
              </a:spcBef>
              <a:spcAft>
                <a:spcPts val="0"/>
              </a:spcAft>
              <a:buNone/>
            </a:pPr>
            <a:r>
              <a:rPr lang="en">
                <a:solidFill>
                  <a:srgbClr val="FFFFFF"/>
                </a:solidFill>
              </a:rPr>
              <a:t>If there is something that has ignited a passion in you we want to hear about it. </a:t>
            </a:r>
            <a:endParaRPr>
              <a:solidFill>
                <a:srgbClr val="FFFFFF"/>
              </a:solidFill>
            </a:endParaRPr>
          </a:p>
          <a:p>
            <a:pPr marL="0" lvl="0" indent="0" algn="l" rtl="0">
              <a:spcBef>
                <a:spcPts val="1200"/>
              </a:spcBef>
              <a:spcAft>
                <a:spcPts val="0"/>
              </a:spcAft>
              <a:buNone/>
            </a:pPr>
            <a:r>
              <a:rPr lang="en">
                <a:solidFill>
                  <a:srgbClr val="FFFFFF"/>
                </a:solidFill>
              </a:rPr>
              <a:t>Pledges- WE can all take part in making our environment more ‘greener’ if you think you want to stand up and show us something- Please complete your pledges and hand to your tutors.</a:t>
            </a:r>
            <a:endParaRPr>
              <a:solidFill>
                <a:srgbClr val="FFFFFF"/>
              </a:solidFill>
            </a:endParaRPr>
          </a:p>
          <a:p>
            <a:pPr marL="0" lvl="0" indent="0" algn="l" rtl="0">
              <a:spcBef>
                <a:spcPts val="1200"/>
              </a:spcBef>
              <a:spcAft>
                <a:spcPts val="0"/>
              </a:spcAft>
              <a:buNone/>
            </a:pPr>
            <a:r>
              <a:rPr lang="en">
                <a:solidFill>
                  <a:srgbClr val="FFFFFF"/>
                </a:solidFill>
              </a:rPr>
              <a:t>Certificates are available for those students who really engage, think outside of the box, take things further and if you are interested talk to those at home and get researching your next steps.</a:t>
            </a:r>
            <a:endParaRPr>
              <a:solidFill>
                <a:srgbClr val="FFFFFF"/>
              </a:solidFill>
            </a:endParaRPr>
          </a:p>
          <a:p>
            <a:pPr marL="0" lvl="0" indent="0" algn="l" rtl="0">
              <a:spcBef>
                <a:spcPts val="1200"/>
              </a:spcBef>
              <a:spcAft>
                <a:spcPts val="0"/>
              </a:spcAft>
              <a:buNone/>
            </a:pPr>
            <a:r>
              <a:rPr lang="en">
                <a:solidFill>
                  <a:srgbClr val="FFFFFF"/>
                </a:solidFill>
              </a:rPr>
              <a:t>Don't forget anything you do or show us #GreenCareers2023</a:t>
            </a:r>
            <a:endParaRPr>
              <a:solidFill>
                <a:srgbClr val="FFFFFF"/>
              </a:solidFill>
            </a:endParaRPr>
          </a:p>
          <a:p>
            <a:pPr marL="0" lvl="0" indent="0" algn="l" rtl="0">
              <a:spcBef>
                <a:spcPts val="1200"/>
              </a:spcBef>
              <a:spcAft>
                <a:spcPts val="1200"/>
              </a:spcAft>
              <a:buNone/>
            </a:pPr>
            <a:endParaRPr>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FF00"/>
        </a:solidFill>
        <a:effectLst/>
      </p:bgPr>
    </p:bg>
    <p:spTree>
      <p:nvGrpSpPr>
        <p:cNvPr id="1" name="Shape 59"/>
        <p:cNvGrpSpPr/>
        <p:nvPr/>
      </p:nvGrpSpPr>
      <p:grpSpPr>
        <a:xfrm>
          <a:off x="0" y="0"/>
          <a:ext cx="0" cy="0"/>
          <a:chOff x="0" y="0"/>
          <a:chExt cx="0" cy="0"/>
        </a:xfrm>
      </p:grpSpPr>
      <p:sp>
        <p:nvSpPr>
          <p:cNvPr id="60" name="Google Shape;60;p14"/>
          <p:cNvSpPr txBox="1"/>
          <p:nvPr/>
        </p:nvSpPr>
        <p:spPr>
          <a:xfrm>
            <a:off x="66600" y="273825"/>
            <a:ext cx="5977500" cy="4411500"/>
          </a:xfrm>
          <a:prstGeom prst="rect">
            <a:avLst/>
          </a:prstGeom>
          <a:noFill/>
          <a:ln>
            <a:noFill/>
          </a:ln>
        </p:spPr>
        <p:txBody>
          <a:bodyPr spcFirstLastPara="1" wrap="square" lIns="91425" tIns="91425" rIns="91425" bIns="91425" anchor="t" anchorCtr="0">
            <a:spAutoFit/>
          </a:bodyPr>
          <a:lstStyle/>
          <a:p>
            <a:pPr marL="393700" marR="393700" lvl="0" indent="0" algn="l" rtl="0">
              <a:lnSpc>
                <a:spcPct val="115000"/>
              </a:lnSpc>
              <a:spcBef>
                <a:spcPts val="0"/>
              </a:spcBef>
              <a:spcAft>
                <a:spcPts val="0"/>
              </a:spcAft>
              <a:buNone/>
            </a:pPr>
            <a:endParaRPr sz="1450">
              <a:solidFill>
                <a:srgbClr val="1C110A"/>
              </a:solidFill>
              <a:highlight>
                <a:srgbClr val="FFFFFF"/>
              </a:highlight>
            </a:endParaRPr>
          </a:p>
          <a:p>
            <a:pPr marL="393700" marR="393700" lvl="0" indent="0" algn="l" rtl="0">
              <a:lnSpc>
                <a:spcPct val="115000"/>
              </a:lnSpc>
              <a:spcBef>
                <a:spcPts val="1200"/>
              </a:spcBef>
              <a:spcAft>
                <a:spcPts val="0"/>
              </a:spcAft>
              <a:buNone/>
            </a:pPr>
            <a:r>
              <a:rPr lang="en" sz="1450" b="1">
                <a:solidFill>
                  <a:srgbClr val="1C110A"/>
                </a:solidFill>
                <a:highlight>
                  <a:srgbClr val="FFFFFF"/>
                </a:highlight>
              </a:rPr>
              <a:t>DID YOU KNOW?</a:t>
            </a:r>
            <a:endParaRPr sz="1450" b="1">
              <a:solidFill>
                <a:srgbClr val="1C110A"/>
              </a:solidFill>
              <a:highlight>
                <a:srgbClr val="FFFFFF"/>
              </a:highlight>
            </a:endParaRPr>
          </a:p>
          <a:p>
            <a:pPr marL="393700" marR="393700" lvl="0" indent="0" algn="l" rtl="0">
              <a:lnSpc>
                <a:spcPct val="115000"/>
              </a:lnSpc>
              <a:spcBef>
                <a:spcPts val="1200"/>
              </a:spcBef>
              <a:spcAft>
                <a:spcPts val="0"/>
              </a:spcAft>
              <a:buNone/>
            </a:pPr>
            <a:r>
              <a:rPr lang="en" sz="1450">
                <a:solidFill>
                  <a:srgbClr val="1C110A"/>
                </a:solidFill>
                <a:highlight>
                  <a:srgbClr val="FFFFFF"/>
                </a:highlight>
              </a:rPr>
              <a:t>Around 60% of young people are ‘worried’ or ‘extremely worried’ about climate change, (according to a global survey conducted by Bath University in 2021) so we want to highlight the amazing career pathways they can follow to improve the future climate.</a:t>
            </a:r>
            <a:endParaRPr sz="1450">
              <a:solidFill>
                <a:srgbClr val="1C110A"/>
              </a:solidFill>
              <a:highlight>
                <a:srgbClr val="FFFFFF"/>
              </a:highlight>
            </a:endParaRPr>
          </a:p>
          <a:p>
            <a:pPr marL="393700" marR="393700" lvl="0" indent="0" algn="l" rtl="0">
              <a:lnSpc>
                <a:spcPct val="115000"/>
              </a:lnSpc>
              <a:spcBef>
                <a:spcPts val="1200"/>
              </a:spcBef>
              <a:spcAft>
                <a:spcPts val="0"/>
              </a:spcAft>
              <a:buNone/>
            </a:pPr>
            <a:endParaRPr sz="1450">
              <a:solidFill>
                <a:srgbClr val="1C110A"/>
              </a:solidFill>
              <a:highlight>
                <a:srgbClr val="FFFFFF"/>
              </a:highlight>
            </a:endParaRPr>
          </a:p>
          <a:p>
            <a:pPr marL="393700" marR="393700" lvl="0" indent="0" algn="l" rtl="0">
              <a:lnSpc>
                <a:spcPct val="115000"/>
              </a:lnSpc>
              <a:spcBef>
                <a:spcPts val="1200"/>
              </a:spcBef>
              <a:spcAft>
                <a:spcPts val="0"/>
              </a:spcAft>
              <a:buNone/>
            </a:pPr>
            <a:endParaRPr sz="1450">
              <a:solidFill>
                <a:srgbClr val="1C110A"/>
              </a:solidFill>
              <a:highlight>
                <a:srgbClr val="FFFFFF"/>
              </a:highlight>
            </a:endParaRPr>
          </a:p>
          <a:p>
            <a:pPr marL="393700" marR="393700" lvl="0" indent="0" algn="l" rtl="0">
              <a:lnSpc>
                <a:spcPct val="115000"/>
              </a:lnSpc>
              <a:spcBef>
                <a:spcPts val="1200"/>
              </a:spcBef>
              <a:spcAft>
                <a:spcPts val="0"/>
              </a:spcAft>
              <a:buNone/>
            </a:pPr>
            <a:endParaRPr sz="1450">
              <a:solidFill>
                <a:srgbClr val="1C110A"/>
              </a:solidFill>
              <a:highlight>
                <a:srgbClr val="FFFFFF"/>
              </a:highlight>
            </a:endParaRPr>
          </a:p>
          <a:p>
            <a:pPr marL="393700" marR="393700" lvl="0" indent="0" algn="ctr" rtl="0">
              <a:lnSpc>
                <a:spcPct val="115000"/>
              </a:lnSpc>
              <a:spcBef>
                <a:spcPts val="1200"/>
              </a:spcBef>
              <a:spcAft>
                <a:spcPts val="1200"/>
              </a:spcAft>
              <a:buNone/>
            </a:pPr>
            <a:r>
              <a:rPr lang="en" sz="1450" b="1">
                <a:solidFill>
                  <a:srgbClr val="1C110A"/>
                </a:solidFill>
                <a:highlight>
                  <a:srgbClr val="FFFFFF"/>
                </a:highlight>
              </a:rPr>
              <a:t>TAKE 2 MINUTES WITH THE PERSON NEXT TO YOU TO DISCUSS, WHAT JOBS WOULD BE CLASSED AS ‘GREEN’?</a:t>
            </a:r>
            <a:endParaRPr sz="1450" b="1">
              <a:solidFill>
                <a:srgbClr val="1C110A"/>
              </a:solidFill>
              <a:highlight>
                <a:srgbClr val="FFFFFF"/>
              </a:highlight>
            </a:endParaRPr>
          </a:p>
        </p:txBody>
      </p:sp>
      <p:pic>
        <p:nvPicPr>
          <p:cNvPr id="61" name="Google Shape;61;p14"/>
          <p:cNvPicPr preferRelativeResize="0"/>
          <p:nvPr/>
        </p:nvPicPr>
        <p:blipFill>
          <a:blip r:embed="rId3">
            <a:alphaModFix/>
          </a:blip>
          <a:stretch>
            <a:fillRect/>
          </a:stretch>
        </p:blipFill>
        <p:spPr>
          <a:xfrm>
            <a:off x="5811600" y="516400"/>
            <a:ext cx="2847226" cy="28472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FF00"/>
        </a:solidFill>
        <a:effectLst/>
      </p:bgPr>
    </p:bg>
    <p:spTree>
      <p:nvGrpSpPr>
        <p:cNvPr id="1" name="Shape 65"/>
        <p:cNvGrpSpPr/>
        <p:nvPr/>
      </p:nvGrpSpPr>
      <p:grpSpPr>
        <a:xfrm>
          <a:off x="0" y="0"/>
          <a:ext cx="0" cy="0"/>
          <a:chOff x="0" y="0"/>
          <a:chExt cx="0" cy="0"/>
        </a:xfrm>
      </p:grpSpPr>
      <p:sp>
        <p:nvSpPr>
          <p:cNvPr id="66" name="Google Shape;66;p15"/>
          <p:cNvSpPr txBox="1">
            <a:spLocks noGrp="1"/>
          </p:cNvSpPr>
          <p:nvPr>
            <p:ph type="ctrTitle"/>
          </p:nvPr>
        </p:nvSpPr>
        <p:spPr>
          <a:xfrm>
            <a:off x="513300" y="3383900"/>
            <a:ext cx="8520600" cy="6627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a:t>What did you come up with?</a:t>
            </a:r>
            <a:endParaRPr/>
          </a:p>
        </p:txBody>
      </p:sp>
      <p:sp>
        <p:nvSpPr>
          <p:cNvPr id="67" name="Google Shape;67;p15"/>
          <p:cNvSpPr txBox="1">
            <a:spLocks noGrp="1"/>
          </p:cNvSpPr>
          <p:nvPr>
            <p:ph type="subTitle" idx="1"/>
          </p:nvPr>
        </p:nvSpPr>
        <p:spPr>
          <a:xfrm>
            <a:off x="405400" y="4146025"/>
            <a:ext cx="8520600" cy="792600"/>
          </a:xfrm>
          <a:prstGeom prst="rect">
            <a:avLst/>
          </a:prstGeom>
        </p:spPr>
        <p:txBody>
          <a:bodyPr spcFirstLastPara="1" wrap="square" lIns="91425" tIns="91425" rIns="91425" bIns="91425" anchor="t" anchorCtr="0">
            <a:normAutofit fontScale="92500"/>
          </a:bodyPr>
          <a:lstStyle/>
          <a:p>
            <a:pPr marL="0" lvl="0" indent="0" algn="ctr" rtl="0">
              <a:spcBef>
                <a:spcPts val="0"/>
              </a:spcBef>
              <a:spcAft>
                <a:spcPts val="0"/>
              </a:spcAft>
              <a:buNone/>
            </a:pPr>
            <a:r>
              <a:rPr lang="en"/>
              <a:t>Take a moment as a whole group to explain your choices</a:t>
            </a:r>
            <a:endParaRPr/>
          </a:p>
        </p:txBody>
      </p:sp>
      <p:pic>
        <p:nvPicPr>
          <p:cNvPr id="68" name="Google Shape;68;p15"/>
          <p:cNvPicPr preferRelativeResize="0"/>
          <p:nvPr/>
        </p:nvPicPr>
        <p:blipFill>
          <a:blip r:embed="rId3">
            <a:alphaModFix/>
          </a:blip>
          <a:stretch>
            <a:fillRect/>
          </a:stretch>
        </p:blipFill>
        <p:spPr>
          <a:xfrm>
            <a:off x="5560100" y="439977"/>
            <a:ext cx="3206925" cy="1998675"/>
          </a:xfrm>
          <a:prstGeom prst="rect">
            <a:avLst/>
          </a:prstGeom>
          <a:noFill/>
          <a:ln>
            <a:noFill/>
          </a:ln>
        </p:spPr>
      </p:pic>
      <p:pic>
        <p:nvPicPr>
          <p:cNvPr id="69" name="Google Shape;69;p15"/>
          <p:cNvPicPr preferRelativeResize="0"/>
          <p:nvPr/>
        </p:nvPicPr>
        <p:blipFill>
          <a:blip r:embed="rId4">
            <a:alphaModFix/>
          </a:blip>
          <a:stretch>
            <a:fillRect/>
          </a:stretch>
        </p:blipFill>
        <p:spPr>
          <a:xfrm>
            <a:off x="513301" y="130251"/>
            <a:ext cx="1906334" cy="2693075"/>
          </a:xfrm>
          <a:prstGeom prst="rect">
            <a:avLst/>
          </a:prstGeom>
          <a:noFill/>
          <a:ln>
            <a:noFill/>
          </a:ln>
        </p:spPr>
      </p:pic>
      <p:pic>
        <p:nvPicPr>
          <p:cNvPr id="70" name="Google Shape;70;p15"/>
          <p:cNvPicPr preferRelativeResize="0"/>
          <p:nvPr/>
        </p:nvPicPr>
        <p:blipFill>
          <a:blip r:embed="rId5">
            <a:alphaModFix/>
          </a:blip>
          <a:stretch>
            <a:fillRect/>
          </a:stretch>
        </p:blipFill>
        <p:spPr>
          <a:xfrm>
            <a:off x="2642925" y="55300"/>
            <a:ext cx="2780385" cy="2768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FF00"/>
        </a:solidFill>
        <a:effectLst/>
      </p:bgPr>
    </p:bg>
    <p:spTree>
      <p:nvGrpSpPr>
        <p:cNvPr id="1" name="Shape 74"/>
        <p:cNvGrpSpPr/>
        <p:nvPr/>
      </p:nvGrpSpPr>
      <p:grpSpPr>
        <a:xfrm>
          <a:off x="0" y="0"/>
          <a:ext cx="0" cy="0"/>
          <a:chOff x="0" y="0"/>
          <a:chExt cx="0" cy="0"/>
        </a:xfrm>
      </p:grpSpPr>
      <p:sp>
        <p:nvSpPr>
          <p:cNvPr id="75" name="Google Shape;75;p16"/>
          <p:cNvSpPr txBox="1">
            <a:spLocks noGrp="1"/>
          </p:cNvSpPr>
          <p:nvPr>
            <p:ph type="ctrTitle"/>
          </p:nvPr>
        </p:nvSpPr>
        <p:spPr>
          <a:xfrm>
            <a:off x="-770500" y="166575"/>
            <a:ext cx="8520600" cy="57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r>
              <a:rPr lang="en" sz="3080"/>
              <a:t>So What Green Careers are out there?</a:t>
            </a:r>
            <a:endParaRPr sz="3080"/>
          </a:p>
        </p:txBody>
      </p:sp>
      <p:sp>
        <p:nvSpPr>
          <p:cNvPr id="76" name="Google Shape;76;p16"/>
          <p:cNvSpPr txBox="1">
            <a:spLocks noGrp="1"/>
          </p:cNvSpPr>
          <p:nvPr>
            <p:ph type="subTitle" idx="1"/>
          </p:nvPr>
        </p:nvSpPr>
        <p:spPr>
          <a:xfrm>
            <a:off x="201250" y="739275"/>
            <a:ext cx="6985800" cy="1136100"/>
          </a:xfrm>
          <a:prstGeom prst="rect">
            <a:avLst/>
          </a:prstGeom>
          <a:solidFill>
            <a:srgbClr val="00FF00"/>
          </a:solidFill>
        </p:spPr>
        <p:txBody>
          <a:bodyPr spcFirstLastPara="1" wrap="square" lIns="91425" tIns="91425" rIns="91425" bIns="91425" anchor="t" anchorCtr="0">
            <a:noAutofit/>
          </a:bodyPr>
          <a:lstStyle/>
          <a:p>
            <a:pPr marL="457200" lvl="0" indent="-308451" algn="l" rtl="0">
              <a:lnSpc>
                <a:spcPct val="105000"/>
              </a:lnSpc>
              <a:spcBef>
                <a:spcPts val="0"/>
              </a:spcBef>
              <a:spcAft>
                <a:spcPts val="0"/>
              </a:spcAft>
              <a:buClr>
                <a:srgbClr val="2D2D2D"/>
              </a:buClr>
              <a:buSzPts val="1258"/>
              <a:buChar char="●"/>
            </a:pPr>
            <a:r>
              <a:rPr lang="en" sz="1257" b="1">
                <a:solidFill>
                  <a:srgbClr val="2D2D2D"/>
                </a:solidFill>
              </a:rPr>
              <a:t>Energy:</a:t>
            </a:r>
            <a:r>
              <a:rPr lang="en" sz="1257">
                <a:solidFill>
                  <a:srgbClr val="2D2D2D"/>
                </a:solidFill>
              </a:rPr>
              <a:t> Individuals in this industry focus on creating, installing and funding renewable energy sources like solar and wind power.</a:t>
            </a:r>
            <a:endParaRPr sz="1257">
              <a:solidFill>
                <a:srgbClr val="2D2D2D"/>
              </a:solidFill>
            </a:endParaRPr>
          </a:p>
          <a:p>
            <a:pPr marL="457200" lvl="0" indent="-308451" algn="l" rtl="0">
              <a:lnSpc>
                <a:spcPct val="105000"/>
              </a:lnSpc>
              <a:spcBef>
                <a:spcPts val="0"/>
              </a:spcBef>
              <a:spcAft>
                <a:spcPts val="0"/>
              </a:spcAft>
              <a:buClr>
                <a:srgbClr val="2D2D2D"/>
              </a:buClr>
              <a:buSzPts val="1258"/>
              <a:buChar char="●"/>
            </a:pPr>
            <a:r>
              <a:rPr lang="en" sz="1257" b="1">
                <a:solidFill>
                  <a:srgbClr val="2D2D2D"/>
                </a:solidFill>
              </a:rPr>
              <a:t>Agriculture:</a:t>
            </a:r>
            <a:r>
              <a:rPr lang="en" sz="1257">
                <a:solidFill>
                  <a:srgbClr val="2D2D2D"/>
                </a:solidFill>
              </a:rPr>
              <a:t> Careers in agriculture involve protecting the environment and food sources by developing safe, eco-friendly techniques and resources. Agriculture sectors can also include organic farming, also known as ecological or biological farming.</a:t>
            </a:r>
            <a:endParaRPr sz="1257">
              <a:solidFill>
                <a:srgbClr val="2D2D2D"/>
              </a:solidFill>
            </a:endParaRPr>
          </a:p>
          <a:p>
            <a:pPr marL="457200" lvl="0" indent="-308451" algn="l" rtl="0">
              <a:lnSpc>
                <a:spcPct val="105000"/>
              </a:lnSpc>
              <a:spcBef>
                <a:spcPts val="0"/>
              </a:spcBef>
              <a:spcAft>
                <a:spcPts val="0"/>
              </a:spcAft>
              <a:buClr>
                <a:srgbClr val="2D2D2D"/>
              </a:buClr>
              <a:buSzPts val="1258"/>
              <a:buChar char="●"/>
            </a:pPr>
            <a:r>
              <a:rPr lang="en" sz="1257" b="1">
                <a:solidFill>
                  <a:srgbClr val="2D2D2D"/>
                </a:solidFill>
              </a:rPr>
              <a:t>Construction and manufacturing:</a:t>
            </a:r>
            <a:r>
              <a:rPr lang="en" sz="1257">
                <a:solidFill>
                  <a:srgbClr val="2D2D2D"/>
                </a:solidFill>
              </a:rPr>
              <a:t> Individuals in this industry may determine environmentally friendly processes and materials for manufacturing products and building structures.</a:t>
            </a:r>
            <a:endParaRPr sz="1257">
              <a:solidFill>
                <a:srgbClr val="2D2D2D"/>
              </a:solidFill>
            </a:endParaRPr>
          </a:p>
          <a:p>
            <a:pPr marL="457200" lvl="0" indent="-308451" algn="l" rtl="0">
              <a:lnSpc>
                <a:spcPct val="105000"/>
              </a:lnSpc>
              <a:spcBef>
                <a:spcPts val="0"/>
              </a:spcBef>
              <a:spcAft>
                <a:spcPts val="0"/>
              </a:spcAft>
              <a:buClr>
                <a:srgbClr val="2D2D2D"/>
              </a:buClr>
              <a:buSzPts val="1258"/>
              <a:buChar char="●"/>
            </a:pPr>
            <a:r>
              <a:rPr lang="en" sz="1257" b="1">
                <a:solidFill>
                  <a:srgbClr val="2D2D2D"/>
                </a:solidFill>
              </a:rPr>
              <a:t>Transportation:</a:t>
            </a:r>
            <a:r>
              <a:rPr lang="en" sz="1257">
                <a:solidFill>
                  <a:srgbClr val="2D2D2D"/>
                </a:solidFill>
              </a:rPr>
              <a:t> Green transportation professionals may include those who create, manufacture or operate sustainable vehicles.</a:t>
            </a:r>
            <a:endParaRPr sz="1257">
              <a:solidFill>
                <a:srgbClr val="2D2D2D"/>
              </a:solidFill>
            </a:endParaRPr>
          </a:p>
          <a:p>
            <a:pPr marL="457200" lvl="0" indent="-308451" algn="l" rtl="0">
              <a:lnSpc>
                <a:spcPct val="105000"/>
              </a:lnSpc>
              <a:spcBef>
                <a:spcPts val="0"/>
              </a:spcBef>
              <a:spcAft>
                <a:spcPts val="0"/>
              </a:spcAft>
              <a:buClr>
                <a:srgbClr val="2D2D2D"/>
              </a:buClr>
              <a:buSzPts val="1258"/>
              <a:buChar char="●"/>
            </a:pPr>
            <a:r>
              <a:rPr lang="en" sz="1257" b="1">
                <a:solidFill>
                  <a:srgbClr val="2D2D2D"/>
                </a:solidFill>
              </a:rPr>
              <a:t>Waste management:</a:t>
            </a:r>
            <a:r>
              <a:rPr lang="en" sz="1257">
                <a:solidFill>
                  <a:srgbClr val="2D2D2D"/>
                </a:solidFill>
              </a:rPr>
              <a:t> Green jobs in this sector typically include those related to recycling, such as coordination and collection.</a:t>
            </a:r>
            <a:endParaRPr sz="1257">
              <a:solidFill>
                <a:srgbClr val="2D2D2D"/>
              </a:solidFill>
            </a:endParaRPr>
          </a:p>
          <a:p>
            <a:pPr marL="457200" lvl="0" indent="-308451" algn="l" rtl="0">
              <a:lnSpc>
                <a:spcPct val="105000"/>
              </a:lnSpc>
              <a:spcBef>
                <a:spcPts val="0"/>
              </a:spcBef>
              <a:spcAft>
                <a:spcPts val="0"/>
              </a:spcAft>
              <a:buClr>
                <a:srgbClr val="2D2D2D"/>
              </a:buClr>
              <a:buSzPts val="1258"/>
              <a:buChar char="●"/>
            </a:pPr>
            <a:r>
              <a:rPr lang="en" sz="1257" b="1">
                <a:solidFill>
                  <a:srgbClr val="2D2D2D"/>
                </a:solidFill>
              </a:rPr>
              <a:t>Policy:</a:t>
            </a:r>
            <a:r>
              <a:rPr lang="en" sz="1257">
                <a:solidFill>
                  <a:srgbClr val="2D2D2D"/>
                </a:solidFill>
              </a:rPr>
              <a:t> Professionals who influence environmental policy and regulation often work in government agencies or nonprofits, where they may create or take part in initiatives to affect change.</a:t>
            </a:r>
            <a:endParaRPr sz="1257">
              <a:solidFill>
                <a:srgbClr val="2D2D2D"/>
              </a:solidFill>
            </a:endParaRPr>
          </a:p>
          <a:p>
            <a:pPr marL="457200" lvl="0" indent="-308451" algn="l" rtl="0">
              <a:lnSpc>
                <a:spcPct val="105000"/>
              </a:lnSpc>
              <a:spcBef>
                <a:spcPts val="0"/>
              </a:spcBef>
              <a:spcAft>
                <a:spcPts val="0"/>
              </a:spcAft>
              <a:buClr>
                <a:srgbClr val="2D2D2D"/>
              </a:buClr>
              <a:buSzPts val="1258"/>
              <a:buChar char="●"/>
            </a:pPr>
            <a:r>
              <a:rPr lang="en" sz="1257" b="1">
                <a:solidFill>
                  <a:srgbClr val="2D2D2D"/>
                </a:solidFill>
              </a:rPr>
              <a:t>Research:</a:t>
            </a:r>
            <a:r>
              <a:rPr lang="en" sz="1257">
                <a:solidFill>
                  <a:srgbClr val="2D2D2D"/>
                </a:solidFill>
              </a:rPr>
              <a:t> Environmental science and engineering roles involve conducting research, completing studies and developing green processes for various industries.</a:t>
            </a:r>
            <a:endParaRPr sz="1257">
              <a:solidFill>
                <a:srgbClr val="2D2D2D"/>
              </a:solidFill>
            </a:endParaRPr>
          </a:p>
          <a:p>
            <a:pPr marL="457200" lvl="0" indent="-308451" algn="l" rtl="0">
              <a:lnSpc>
                <a:spcPct val="105000"/>
              </a:lnSpc>
              <a:spcBef>
                <a:spcPts val="0"/>
              </a:spcBef>
              <a:spcAft>
                <a:spcPts val="0"/>
              </a:spcAft>
              <a:buClr>
                <a:srgbClr val="2D2D2D"/>
              </a:buClr>
              <a:buSzPts val="1258"/>
              <a:buChar char="●"/>
            </a:pPr>
            <a:r>
              <a:rPr lang="en" sz="1257" b="1">
                <a:solidFill>
                  <a:srgbClr val="2D2D2D"/>
                </a:solidFill>
              </a:rPr>
              <a:t>Consulting:</a:t>
            </a:r>
            <a:r>
              <a:rPr lang="en" sz="1257">
                <a:solidFill>
                  <a:srgbClr val="2D2D2D"/>
                </a:solidFill>
              </a:rPr>
              <a:t> Business professionals can pursue environmental consulting to help companies become more sustainable by evaluating, changing and monitoring their operations.</a:t>
            </a:r>
            <a:endParaRPr sz="1257">
              <a:solidFill>
                <a:srgbClr val="2D2D2D"/>
              </a:solidFill>
            </a:endParaRPr>
          </a:p>
          <a:p>
            <a:pPr marL="0" lvl="0" indent="0" algn="ctr" rtl="0">
              <a:lnSpc>
                <a:spcPct val="90000"/>
              </a:lnSpc>
              <a:spcBef>
                <a:spcPts val="0"/>
              </a:spcBef>
              <a:spcAft>
                <a:spcPts val="0"/>
              </a:spcAft>
              <a:buSzPts val="358"/>
              <a:buNone/>
            </a:pPr>
            <a:endParaRPr sz="910"/>
          </a:p>
        </p:txBody>
      </p:sp>
      <p:pic>
        <p:nvPicPr>
          <p:cNvPr id="77" name="Google Shape;77;p16"/>
          <p:cNvPicPr preferRelativeResize="0"/>
          <p:nvPr/>
        </p:nvPicPr>
        <p:blipFill>
          <a:blip r:embed="rId3">
            <a:alphaModFix/>
          </a:blip>
          <a:stretch>
            <a:fillRect/>
          </a:stretch>
        </p:blipFill>
        <p:spPr>
          <a:xfrm>
            <a:off x="7187050" y="52075"/>
            <a:ext cx="1956950" cy="13431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FF00"/>
        </a:solidFill>
        <a:effectLst/>
      </p:bgPr>
    </p:bg>
    <p:spTree>
      <p:nvGrpSpPr>
        <p:cNvPr id="1" name="Shape 81"/>
        <p:cNvGrpSpPr/>
        <p:nvPr/>
      </p:nvGrpSpPr>
      <p:grpSpPr>
        <a:xfrm>
          <a:off x="0" y="0"/>
          <a:ext cx="0" cy="0"/>
          <a:chOff x="0" y="0"/>
          <a:chExt cx="0" cy="0"/>
        </a:xfrm>
      </p:grpSpPr>
      <p:sp>
        <p:nvSpPr>
          <p:cNvPr id="82" name="Google Shape;82;p17"/>
          <p:cNvSpPr txBox="1">
            <a:spLocks noGrp="1"/>
          </p:cNvSpPr>
          <p:nvPr>
            <p:ph type="ctrTitle"/>
          </p:nvPr>
        </p:nvSpPr>
        <p:spPr>
          <a:xfrm>
            <a:off x="3000000" y="1161075"/>
            <a:ext cx="5964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r>
              <a:rPr lang="en" sz="3480"/>
              <a:t>UK Space Agency- Maybe a job within the space industry could be your ‘thing’?</a:t>
            </a:r>
            <a:endParaRPr sz="3480"/>
          </a:p>
        </p:txBody>
      </p:sp>
      <p:sp>
        <p:nvSpPr>
          <p:cNvPr id="83" name="Google Shape;83;p17"/>
          <p:cNvSpPr txBox="1">
            <a:spLocks noGrp="1"/>
          </p:cNvSpPr>
          <p:nvPr>
            <p:ph type="subTitle" idx="1"/>
          </p:nvPr>
        </p:nvSpPr>
        <p:spPr>
          <a:xfrm>
            <a:off x="311700" y="3708750"/>
            <a:ext cx="8520600" cy="792600"/>
          </a:xfrm>
          <a:prstGeom prst="rect">
            <a:avLst/>
          </a:prstGeom>
        </p:spPr>
        <p:txBody>
          <a:bodyPr spcFirstLastPara="1" wrap="square" lIns="91425" tIns="91425" rIns="91425" bIns="91425" anchor="t" anchorCtr="0">
            <a:normAutofit fontScale="92500" lnSpcReduction="20000"/>
          </a:bodyPr>
          <a:lstStyle/>
          <a:p>
            <a:pPr marL="0" lvl="0" indent="0" algn="ctr" rtl="0">
              <a:spcBef>
                <a:spcPts val="0"/>
              </a:spcBef>
              <a:spcAft>
                <a:spcPts val="0"/>
              </a:spcAft>
              <a:buNone/>
            </a:pPr>
            <a:r>
              <a:rPr lang="en"/>
              <a:t>Take a moment to watch </a:t>
            </a:r>
            <a:endParaRPr/>
          </a:p>
          <a:p>
            <a:pPr marL="0" lvl="0" indent="0" algn="ctr" rtl="0">
              <a:spcBef>
                <a:spcPts val="0"/>
              </a:spcBef>
              <a:spcAft>
                <a:spcPts val="0"/>
              </a:spcAft>
              <a:buNone/>
            </a:pPr>
            <a:r>
              <a:rPr lang="en" sz="1948" u="sng">
                <a:solidFill>
                  <a:schemeClr val="hlink"/>
                </a:solidFill>
                <a:hlinkClick r:id="rId3"/>
              </a:rPr>
              <a:t>The UK Space Agency - YouTube</a:t>
            </a:r>
            <a:endParaRPr sz="3648"/>
          </a:p>
        </p:txBody>
      </p:sp>
      <p:pic>
        <p:nvPicPr>
          <p:cNvPr id="84" name="Google Shape;84;p17"/>
          <p:cNvPicPr preferRelativeResize="0"/>
          <p:nvPr/>
        </p:nvPicPr>
        <p:blipFill>
          <a:blip r:embed="rId4">
            <a:alphaModFix/>
          </a:blip>
          <a:stretch>
            <a:fillRect/>
          </a:stretch>
        </p:blipFill>
        <p:spPr>
          <a:xfrm>
            <a:off x="6203400" y="239075"/>
            <a:ext cx="2628900" cy="733425"/>
          </a:xfrm>
          <a:prstGeom prst="rect">
            <a:avLst/>
          </a:prstGeom>
          <a:noFill/>
          <a:ln>
            <a:noFill/>
          </a:ln>
        </p:spPr>
      </p:pic>
      <p:sp>
        <p:nvSpPr>
          <p:cNvPr id="85" name="Google Shape;85;p17"/>
          <p:cNvSpPr txBox="1"/>
          <p:nvPr/>
        </p:nvSpPr>
        <p:spPr>
          <a:xfrm>
            <a:off x="0" y="0"/>
            <a:ext cx="30000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700">
              <a:solidFill>
                <a:srgbClr val="FFFFFF"/>
              </a:solidFill>
              <a:highlight>
                <a:srgbClr val="F6F6F6"/>
              </a:highlight>
            </a:endParaRPr>
          </a:p>
        </p:txBody>
      </p:sp>
      <p:pic>
        <p:nvPicPr>
          <p:cNvPr id="86" name="Google Shape;86;p17"/>
          <p:cNvPicPr preferRelativeResize="0"/>
          <p:nvPr/>
        </p:nvPicPr>
        <p:blipFill>
          <a:blip r:embed="rId5">
            <a:alphaModFix/>
          </a:blip>
          <a:stretch>
            <a:fillRect/>
          </a:stretch>
        </p:blipFill>
        <p:spPr>
          <a:xfrm>
            <a:off x="228401" y="1260713"/>
            <a:ext cx="2856800" cy="1853325"/>
          </a:xfrm>
          <a:prstGeom prst="rect">
            <a:avLst/>
          </a:prstGeom>
          <a:noFill/>
          <a:ln>
            <a:noFill/>
          </a:ln>
        </p:spPr>
      </p:pic>
      <p:sp>
        <p:nvSpPr>
          <p:cNvPr id="87" name="Google Shape;87;p17"/>
          <p:cNvSpPr txBox="1"/>
          <p:nvPr/>
        </p:nvSpPr>
        <p:spPr>
          <a:xfrm>
            <a:off x="426900" y="1343150"/>
            <a:ext cx="30000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dk1"/>
                </a:solidFill>
                <a:highlight>
                  <a:srgbClr val="F6F6F6"/>
                </a:highlight>
              </a:rPr>
              <a:t>The Sky is not the limit</a:t>
            </a:r>
            <a:endParaRPr>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FF00"/>
        </a:solidFill>
        <a:effectLst/>
      </p:bgPr>
    </p:bg>
    <p:spTree>
      <p:nvGrpSpPr>
        <p:cNvPr id="1" name="Shape 91"/>
        <p:cNvGrpSpPr/>
        <p:nvPr/>
      </p:nvGrpSpPr>
      <p:grpSpPr>
        <a:xfrm>
          <a:off x="0" y="0"/>
          <a:ext cx="0" cy="0"/>
          <a:chOff x="0" y="0"/>
          <a:chExt cx="0" cy="0"/>
        </a:xfrm>
      </p:grpSpPr>
      <p:sp>
        <p:nvSpPr>
          <p:cNvPr id="92" name="Google Shape;92;p18"/>
          <p:cNvSpPr txBox="1">
            <a:spLocks noGrp="1"/>
          </p:cNvSpPr>
          <p:nvPr>
            <p:ph type="ctrTitle"/>
          </p:nvPr>
        </p:nvSpPr>
        <p:spPr>
          <a:xfrm>
            <a:off x="311700" y="744575"/>
            <a:ext cx="6610500" cy="3888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endParaRPr sz="1979" b="1"/>
          </a:p>
          <a:p>
            <a:pPr marL="0" lvl="0" indent="0" algn="ctr" rtl="0">
              <a:spcBef>
                <a:spcPts val="0"/>
              </a:spcBef>
              <a:spcAft>
                <a:spcPts val="0"/>
              </a:spcAft>
              <a:buClr>
                <a:schemeClr val="dk1"/>
              </a:buClr>
              <a:buSzPts val="990"/>
              <a:buFont typeface="Arial"/>
              <a:buNone/>
            </a:pPr>
            <a:r>
              <a:rPr lang="en" sz="1979" b="1"/>
              <a:t>Low Carbon Energy and Green Apprenticeships:</a:t>
            </a:r>
            <a:endParaRPr sz="1979" b="1"/>
          </a:p>
          <a:p>
            <a:pPr marL="0" lvl="0" indent="0" algn="ctr" rtl="0">
              <a:spcBef>
                <a:spcPts val="0"/>
              </a:spcBef>
              <a:spcAft>
                <a:spcPts val="0"/>
              </a:spcAft>
              <a:buSzPts val="990"/>
              <a:buNone/>
            </a:pPr>
            <a:endParaRPr sz="1679"/>
          </a:p>
          <a:p>
            <a:pPr marL="0" lvl="0" indent="0" algn="ctr" rtl="0">
              <a:spcBef>
                <a:spcPts val="0"/>
              </a:spcBef>
              <a:spcAft>
                <a:spcPts val="0"/>
              </a:spcAft>
              <a:buSzPts val="990"/>
              <a:buNone/>
            </a:pPr>
            <a:endParaRPr sz="1679"/>
          </a:p>
          <a:p>
            <a:pPr marL="0" lvl="0" indent="0" algn="ctr" rtl="0">
              <a:spcBef>
                <a:spcPts val="0"/>
              </a:spcBef>
              <a:spcAft>
                <a:spcPts val="0"/>
              </a:spcAft>
              <a:buSzPts val="990"/>
              <a:buNone/>
            </a:pPr>
            <a:r>
              <a:rPr lang="en" sz="1679" b="1" i="1"/>
              <a:t>ENERGY PROVIDERS</a:t>
            </a:r>
            <a:r>
              <a:rPr lang="en" sz="1679"/>
              <a:t>- These companies big and small are always looking at was to help climate change, are becoming greener in the way they operate their business- could this be something for you?</a:t>
            </a:r>
            <a:endParaRPr sz="1679"/>
          </a:p>
          <a:p>
            <a:pPr marL="0" lvl="0" indent="0" algn="ctr" rtl="0">
              <a:spcBef>
                <a:spcPts val="0"/>
              </a:spcBef>
              <a:spcAft>
                <a:spcPts val="0"/>
              </a:spcAft>
              <a:buSzPts val="990"/>
              <a:buNone/>
            </a:pPr>
            <a:endParaRPr sz="1679"/>
          </a:p>
          <a:p>
            <a:pPr marL="0" lvl="0" indent="0" algn="l" rtl="0">
              <a:spcBef>
                <a:spcPts val="0"/>
              </a:spcBef>
              <a:spcAft>
                <a:spcPts val="0"/>
              </a:spcAft>
              <a:buSzPts val="990"/>
              <a:buNone/>
            </a:pPr>
            <a:endParaRPr sz="1679"/>
          </a:p>
          <a:p>
            <a:pPr marL="0" lvl="0" indent="0" algn="ctr" rtl="0">
              <a:spcBef>
                <a:spcPts val="0"/>
              </a:spcBef>
              <a:spcAft>
                <a:spcPts val="0"/>
              </a:spcAft>
              <a:buSzPts val="990"/>
              <a:buNone/>
            </a:pPr>
            <a:r>
              <a:rPr lang="en" sz="1679" b="1"/>
              <a:t>EDF Energy</a:t>
            </a:r>
            <a:r>
              <a:rPr lang="en" sz="1679"/>
              <a:t> is a leading energy provider that powers homes and business across the UK. With a strong commitment to innovation and sustainability, EDF has innovated cutting-edge technology aimed at reducing carbon emissions and promoting renewable energy sources, and is empowering a new generation of green professionals through their apprenticeship schemes.</a:t>
            </a:r>
            <a:endParaRPr sz="1180"/>
          </a:p>
        </p:txBody>
      </p:sp>
      <p:pic>
        <p:nvPicPr>
          <p:cNvPr id="93" name="Google Shape;93;p18"/>
          <p:cNvPicPr preferRelativeResize="0"/>
          <p:nvPr/>
        </p:nvPicPr>
        <p:blipFill>
          <a:blip r:embed="rId3">
            <a:alphaModFix/>
          </a:blip>
          <a:stretch>
            <a:fillRect/>
          </a:stretch>
        </p:blipFill>
        <p:spPr>
          <a:xfrm>
            <a:off x="6922188" y="85713"/>
            <a:ext cx="1838325" cy="24860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FF00"/>
        </a:solidFill>
        <a:effectLst/>
      </p:bgPr>
    </p:bg>
    <p:spTree>
      <p:nvGrpSpPr>
        <p:cNvPr id="1" name="Shape 97"/>
        <p:cNvGrpSpPr/>
        <p:nvPr/>
      </p:nvGrpSpPr>
      <p:grpSpPr>
        <a:xfrm>
          <a:off x="0" y="0"/>
          <a:ext cx="0" cy="0"/>
          <a:chOff x="0" y="0"/>
          <a:chExt cx="0" cy="0"/>
        </a:xfrm>
      </p:grpSpPr>
      <p:sp>
        <p:nvSpPr>
          <p:cNvPr id="98" name="Google Shape;98;p19"/>
          <p:cNvSpPr txBox="1">
            <a:spLocks noGrp="1"/>
          </p:cNvSpPr>
          <p:nvPr>
            <p:ph type="ctrTitle"/>
          </p:nvPr>
        </p:nvSpPr>
        <p:spPr>
          <a:xfrm>
            <a:off x="311700" y="442850"/>
            <a:ext cx="8520600" cy="4169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endParaRPr sz="1979"/>
          </a:p>
          <a:p>
            <a:pPr marL="0" lvl="0" indent="0" algn="ctr" rtl="0">
              <a:spcBef>
                <a:spcPts val="0"/>
              </a:spcBef>
              <a:spcAft>
                <a:spcPts val="0"/>
              </a:spcAft>
              <a:buSzPts val="990"/>
              <a:buNone/>
            </a:pPr>
            <a:endParaRPr sz="1979"/>
          </a:p>
          <a:p>
            <a:pPr marL="0" lvl="0" indent="0" algn="ctr" rtl="0">
              <a:spcBef>
                <a:spcPts val="0"/>
              </a:spcBef>
              <a:spcAft>
                <a:spcPts val="0"/>
              </a:spcAft>
              <a:buSzPts val="990"/>
              <a:buNone/>
            </a:pPr>
            <a:endParaRPr sz="1979"/>
          </a:p>
          <a:p>
            <a:pPr marL="0" lvl="0" indent="0" algn="ctr" rtl="0">
              <a:spcBef>
                <a:spcPts val="0"/>
              </a:spcBef>
              <a:spcAft>
                <a:spcPts val="0"/>
              </a:spcAft>
              <a:buSzPts val="990"/>
              <a:buNone/>
            </a:pPr>
            <a:r>
              <a:rPr lang="en" sz="1979"/>
              <a:t>Automotive Industry is a huge area in making things greener and are pushing ways in which they could help our environment and or planet- could this be your area of expertise?</a:t>
            </a:r>
            <a:endParaRPr sz="1979"/>
          </a:p>
          <a:p>
            <a:pPr marL="0" lvl="0" indent="0" algn="ctr" rtl="0">
              <a:spcBef>
                <a:spcPts val="0"/>
              </a:spcBef>
              <a:spcAft>
                <a:spcPts val="0"/>
              </a:spcAft>
              <a:buSzPts val="990"/>
              <a:buNone/>
            </a:pPr>
            <a:endParaRPr sz="1979"/>
          </a:p>
          <a:p>
            <a:pPr marL="0" lvl="0" indent="0" algn="ctr" rtl="0">
              <a:spcBef>
                <a:spcPts val="0"/>
              </a:spcBef>
              <a:spcAft>
                <a:spcPts val="0"/>
              </a:spcAft>
              <a:buSzPts val="990"/>
              <a:buNone/>
            </a:pPr>
            <a:r>
              <a:rPr lang="en" sz="1979"/>
              <a:t>Green Transformation and Careers in the Automotive Sector Green careers in the automotive sector have taken the fast lane to prominence. With the industry's growing commitment to sustainability and eco-friendliness, these careers have become essential and impactful. In partnership with the Institute of Motor Industry (IMI)</a:t>
            </a:r>
            <a:endParaRPr sz="1979"/>
          </a:p>
        </p:txBody>
      </p:sp>
      <p:pic>
        <p:nvPicPr>
          <p:cNvPr id="99" name="Google Shape;99;p19"/>
          <p:cNvPicPr preferRelativeResize="0"/>
          <p:nvPr/>
        </p:nvPicPr>
        <p:blipFill>
          <a:blip r:embed="rId3">
            <a:alphaModFix/>
          </a:blip>
          <a:stretch>
            <a:fillRect/>
          </a:stretch>
        </p:blipFill>
        <p:spPr>
          <a:xfrm>
            <a:off x="5164325" y="207773"/>
            <a:ext cx="3799325" cy="13351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FF00"/>
        </a:solidFill>
        <a:effectLst/>
      </p:bgPr>
    </p:bg>
    <p:spTree>
      <p:nvGrpSpPr>
        <p:cNvPr id="1" name="Shape 103"/>
        <p:cNvGrpSpPr/>
        <p:nvPr/>
      </p:nvGrpSpPr>
      <p:grpSpPr>
        <a:xfrm>
          <a:off x="0" y="0"/>
          <a:ext cx="0" cy="0"/>
          <a:chOff x="0" y="0"/>
          <a:chExt cx="0" cy="0"/>
        </a:xfrm>
      </p:grpSpPr>
      <p:sp>
        <p:nvSpPr>
          <p:cNvPr id="104" name="Google Shape;104;p20"/>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r>
              <a:rPr lang="en" sz="2180" b="1"/>
              <a:t>Taking Green Global: Career Pathways </a:t>
            </a:r>
            <a:endParaRPr sz="2180" b="1"/>
          </a:p>
          <a:p>
            <a:pPr marL="0" lvl="0" indent="0" algn="ctr" rtl="0">
              <a:spcBef>
                <a:spcPts val="0"/>
              </a:spcBef>
              <a:spcAft>
                <a:spcPts val="0"/>
              </a:spcAft>
              <a:buSzPts val="990"/>
              <a:buNone/>
            </a:pPr>
            <a:endParaRPr sz="1779"/>
          </a:p>
          <a:p>
            <a:pPr marL="0" lvl="0" indent="0" algn="ctr" rtl="0">
              <a:spcBef>
                <a:spcPts val="0"/>
              </a:spcBef>
              <a:spcAft>
                <a:spcPts val="0"/>
              </a:spcAft>
              <a:buSzPts val="990"/>
              <a:buNone/>
            </a:pPr>
            <a:r>
              <a:rPr lang="en" sz="1779" b="1"/>
              <a:t>Air Products </a:t>
            </a:r>
            <a:r>
              <a:rPr lang="en" sz="1779"/>
              <a:t>a global leader in industrial gases and pioneering technologies, is driving industries towards a more sustainable future through groundbreaking solutions. From supplying medical gases to healthcare facilities to supporting NASA's space exploration endeavours. Real sustainability initiatives and learn from Air Products professionals about the exciting pathways available for aspiring green careers</a:t>
            </a:r>
            <a:endParaRPr sz="1779"/>
          </a:p>
        </p:txBody>
      </p:sp>
      <p:pic>
        <p:nvPicPr>
          <p:cNvPr id="105" name="Google Shape;105;p20"/>
          <p:cNvPicPr preferRelativeResize="0"/>
          <p:nvPr/>
        </p:nvPicPr>
        <p:blipFill>
          <a:blip r:embed="rId3">
            <a:alphaModFix/>
          </a:blip>
          <a:stretch>
            <a:fillRect/>
          </a:stretch>
        </p:blipFill>
        <p:spPr>
          <a:xfrm>
            <a:off x="2182725" y="2834125"/>
            <a:ext cx="4648200" cy="9810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FF00"/>
        </a:solidFill>
        <a:effectLst/>
      </p:bgPr>
    </p:bg>
    <p:spTree>
      <p:nvGrpSpPr>
        <p:cNvPr id="1" name="Shape 109"/>
        <p:cNvGrpSpPr/>
        <p:nvPr/>
      </p:nvGrpSpPr>
      <p:grpSpPr>
        <a:xfrm>
          <a:off x="0" y="0"/>
          <a:ext cx="0" cy="0"/>
          <a:chOff x="0" y="0"/>
          <a:chExt cx="0" cy="0"/>
        </a:xfrm>
      </p:grpSpPr>
      <p:sp>
        <p:nvSpPr>
          <p:cNvPr id="110" name="Google Shape;110;p21"/>
          <p:cNvSpPr txBox="1">
            <a:spLocks noGrp="1"/>
          </p:cNvSpPr>
          <p:nvPr>
            <p:ph type="ctrTitle"/>
          </p:nvPr>
        </p:nvSpPr>
        <p:spPr>
          <a:xfrm>
            <a:off x="311700" y="744575"/>
            <a:ext cx="8520600" cy="5466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SzPct val="29289"/>
              <a:buNone/>
            </a:pPr>
            <a:r>
              <a:rPr lang="en" sz="3380"/>
              <a:t>SKILLS YOU NEED TO GET INTO A GREEN CAREER</a:t>
            </a:r>
            <a:endParaRPr sz="3380"/>
          </a:p>
        </p:txBody>
      </p:sp>
      <p:sp>
        <p:nvSpPr>
          <p:cNvPr id="111" name="Google Shape;111;p21"/>
          <p:cNvSpPr txBox="1">
            <a:spLocks noGrp="1"/>
          </p:cNvSpPr>
          <p:nvPr>
            <p:ph type="subTitle" idx="1"/>
          </p:nvPr>
        </p:nvSpPr>
        <p:spPr>
          <a:xfrm>
            <a:off x="165950" y="1526900"/>
            <a:ext cx="8520600" cy="792600"/>
          </a:xfrm>
          <a:prstGeom prst="rect">
            <a:avLst/>
          </a:prstGeom>
        </p:spPr>
        <p:txBody>
          <a:bodyPr spcFirstLastPara="1" wrap="square" lIns="91425" tIns="91425" rIns="91425" bIns="91425" anchor="t" anchorCtr="0">
            <a:noAutofit/>
          </a:bodyPr>
          <a:lstStyle/>
          <a:p>
            <a:pPr marL="0" lvl="0" indent="0" algn="l" rtl="0">
              <a:lnSpc>
                <a:spcPct val="80000"/>
              </a:lnSpc>
              <a:spcBef>
                <a:spcPts val="0"/>
              </a:spcBef>
              <a:spcAft>
                <a:spcPts val="0"/>
              </a:spcAft>
              <a:buClr>
                <a:schemeClr val="dk1"/>
              </a:buClr>
              <a:buSzPts val="275"/>
              <a:buFont typeface="Arial"/>
              <a:buNone/>
            </a:pPr>
            <a:r>
              <a:rPr lang="en" sz="1550" b="1">
                <a:solidFill>
                  <a:srgbClr val="0B3953"/>
                </a:solidFill>
                <a:highlight>
                  <a:srgbClr val="FFFFFF"/>
                </a:highlight>
              </a:rPr>
              <a:t>What skills do you need?</a:t>
            </a:r>
            <a:endParaRPr sz="1550" b="1">
              <a:solidFill>
                <a:srgbClr val="0B3953"/>
              </a:solidFill>
              <a:highlight>
                <a:srgbClr val="FFFFFF"/>
              </a:highlight>
            </a:endParaRPr>
          </a:p>
          <a:p>
            <a:pPr marL="0" lvl="0" indent="0" algn="l" rtl="0">
              <a:lnSpc>
                <a:spcPct val="95000"/>
              </a:lnSpc>
              <a:spcBef>
                <a:spcPts val="1500"/>
              </a:spcBef>
              <a:spcAft>
                <a:spcPts val="0"/>
              </a:spcAft>
              <a:buClr>
                <a:schemeClr val="dk1"/>
              </a:buClr>
              <a:buSzPts val="275"/>
              <a:buFont typeface="Arial"/>
              <a:buNone/>
            </a:pPr>
            <a:r>
              <a:rPr lang="en" sz="1400">
                <a:solidFill>
                  <a:schemeClr val="dk1"/>
                </a:solidFill>
                <a:highlight>
                  <a:srgbClr val="FFFFFF"/>
                </a:highlight>
              </a:rPr>
              <a:t>Most careers in space require innovation, creativity, teamwork and problem solving. Many jobs cover multiple disciplines and, as space is an international endeavour, they often involve working with partners around the world. There are plenty of opportunities available for apprentices and graduates.</a:t>
            </a:r>
            <a:endParaRPr sz="1400">
              <a:solidFill>
                <a:schemeClr val="dk1"/>
              </a:solidFill>
              <a:highlight>
                <a:srgbClr val="FFFFFF"/>
              </a:highlight>
            </a:endParaRPr>
          </a:p>
          <a:p>
            <a:pPr marL="0" lvl="0" indent="0" algn="l" rtl="0">
              <a:lnSpc>
                <a:spcPct val="95000"/>
              </a:lnSpc>
              <a:spcBef>
                <a:spcPts val="2600"/>
              </a:spcBef>
              <a:spcAft>
                <a:spcPts val="0"/>
              </a:spcAft>
              <a:buClr>
                <a:schemeClr val="dk1"/>
              </a:buClr>
              <a:buSzPts val="275"/>
              <a:buFont typeface="Arial"/>
              <a:buNone/>
            </a:pPr>
            <a:r>
              <a:rPr lang="en" sz="1400">
                <a:solidFill>
                  <a:schemeClr val="dk1"/>
                </a:solidFill>
                <a:highlight>
                  <a:srgbClr val="FFFFFF"/>
                </a:highlight>
              </a:rPr>
              <a:t>Studying science, engineering, IT and maths – as well as related subjects, such as geography – will put you in a strong position for a wide range of space careers.</a:t>
            </a:r>
            <a:endParaRPr sz="1400">
              <a:solidFill>
                <a:schemeClr val="dk1"/>
              </a:solidFill>
              <a:highlight>
                <a:srgbClr val="FFFFFF"/>
              </a:highlight>
            </a:endParaRPr>
          </a:p>
          <a:p>
            <a:pPr marL="139700" marR="139700" lvl="0" indent="0" algn="l" rtl="0">
              <a:lnSpc>
                <a:spcPct val="80000"/>
              </a:lnSpc>
              <a:spcBef>
                <a:spcPts val="2600"/>
              </a:spcBef>
              <a:spcAft>
                <a:spcPts val="0"/>
              </a:spcAft>
              <a:buClr>
                <a:schemeClr val="dk1"/>
              </a:buClr>
              <a:buSzPts val="275"/>
              <a:buFont typeface="Arial"/>
              <a:buNone/>
            </a:pPr>
            <a:r>
              <a:rPr lang="en" sz="1400" b="1">
                <a:solidFill>
                  <a:srgbClr val="0B3953"/>
                </a:solidFill>
                <a:highlight>
                  <a:srgbClr val="FFFFFF"/>
                </a:highlight>
              </a:rPr>
              <a:t>Engineering</a:t>
            </a:r>
            <a:endParaRPr sz="1400" b="1">
              <a:solidFill>
                <a:srgbClr val="0B3953"/>
              </a:solidFill>
              <a:highlight>
                <a:srgbClr val="FFFFFF"/>
              </a:highlight>
            </a:endParaRPr>
          </a:p>
          <a:p>
            <a:pPr marL="139700" marR="139700" lvl="0" indent="0" algn="l" rtl="0">
              <a:lnSpc>
                <a:spcPct val="80000"/>
              </a:lnSpc>
              <a:spcBef>
                <a:spcPts val="0"/>
              </a:spcBef>
              <a:spcAft>
                <a:spcPts val="0"/>
              </a:spcAft>
              <a:buClr>
                <a:schemeClr val="dk1"/>
              </a:buClr>
              <a:buSzPts val="275"/>
              <a:buFont typeface="Arial"/>
              <a:buNone/>
            </a:pPr>
            <a:r>
              <a:rPr lang="en" sz="1400" b="1">
                <a:solidFill>
                  <a:srgbClr val="0B3953"/>
                </a:solidFill>
                <a:highlight>
                  <a:srgbClr val="FFFFFF"/>
                </a:highlight>
              </a:rPr>
              <a:t>Natural Science</a:t>
            </a:r>
            <a:endParaRPr sz="1400" b="1">
              <a:solidFill>
                <a:srgbClr val="0B3953"/>
              </a:solidFill>
              <a:highlight>
                <a:srgbClr val="FFFFFF"/>
              </a:highlight>
            </a:endParaRPr>
          </a:p>
          <a:p>
            <a:pPr marL="139700" marR="139700" lvl="0" indent="0" algn="l" rtl="0">
              <a:lnSpc>
                <a:spcPct val="80000"/>
              </a:lnSpc>
              <a:spcBef>
                <a:spcPts val="0"/>
              </a:spcBef>
              <a:spcAft>
                <a:spcPts val="0"/>
              </a:spcAft>
              <a:buClr>
                <a:schemeClr val="dk1"/>
              </a:buClr>
              <a:buSzPts val="275"/>
              <a:buFont typeface="Arial"/>
              <a:buNone/>
            </a:pPr>
            <a:r>
              <a:rPr lang="en" sz="1400" b="1">
                <a:solidFill>
                  <a:srgbClr val="0B3953"/>
                </a:solidFill>
                <a:highlight>
                  <a:srgbClr val="FFFFFF"/>
                </a:highlight>
              </a:rPr>
              <a:t>Space Science</a:t>
            </a:r>
            <a:endParaRPr sz="1400" b="1">
              <a:solidFill>
                <a:srgbClr val="0B3953"/>
              </a:solidFill>
              <a:highlight>
                <a:srgbClr val="FFFFFF"/>
              </a:highlight>
            </a:endParaRPr>
          </a:p>
          <a:p>
            <a:pPr marL="139700" marR="139700" lvl="0" indent="0" algn="l" rtl="0">
              <a:lnSpc>
                <a:spcPct val="80000"/>
              </a:lnSpc>
              <a:spcBef>
                <a:spcPts val="0"/>
              </a:spcBef>
              <a:spcAft>
                <a:spcPts val="0"/>
              </a:spcAft>
              <a:buClr>
                <a:schemeClr val="dk1"/>
              </a:buClr>
              <a:buSzPts val="275"/>
              <a:buFont typeface="Arial"/>
              <a:buNone/>
            </a:pPr>
            <a:r>
              <a:rPr lang="en" sz="1400" b="1">
                <a:solidFill>
                  <a:srgbClr val="0B3953"/>
                </a:solidFill>
                <a:highlight>
                  <a:srgbClr val="FFFFFF"/>
                </a:highlight>
              </a:rPr>
              <a:t>Services</a:t>
            </a:r>
            <a:endParaRPr sz="1400" b="1">
              <a:solidFill>
                <a:srgbClr val="0B3953"/>
              </a:solidFill>
              <a:highlight>
                <a:srgbClr val="FFFFFF"/>
              </a:highlight>
            </a:endParaRPr>
          </a:p>
          <a:p>
            <a:pPr marL="0" lvl="0" indent="0" algn="ctr" rtl="0">
              <a:lnSpc>
                <a:spcPct val="80000"/>
              </a:lnSpc>
              <a:spcBef>
                <a:spcPts val="0"/>
              </a:spcBef>
              <a:spcAft>
                <a:spcPts val="0"/>
              </a:spcAft>
              <a:buSzPts val="275"/>
              <a:buNone/>
            </a:pPr>
            <a:endParaRPr sz="7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789</Words>
  <Application>Microsoft Office PowerPoint</Application>
  <PresentationFormat>On-screen Show (16:9)</PresentationFormat>
  <Paragraphs>53</Paragraphs>
  <Slides>10</Slides>
  <Notes>10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10</vt:i4>
      </vt:variant>
    </vt:vector>
  </HeadingPairs>
  <TitlesOfParts>
    <vt:vector size="12" baseType="lpstr">
      <vt:lpstr>Arial</vt:lpstr>
      <vt:lpstr>Simple Light</vt:lpstr>
      <vt:lpstr>PowerPoint Presentation</vt:lpstr>
      <vt:lpstr>PowerPoint Presentation</vt:lpstr>
      <vt:lpstr>What did you come up with?</vt:lpstr>
      <vt:lpstr>So What Green Careers are out there?</vt:lpstr>
      <vt:lpstr>UK Space Agency- Maybe a job within the space industry could be your ‘thing’?</vt:lpstr>
      <vt:lpstr> Low Carbon Energy and Green Apprenticeships:   ENERGY PROVIDERS- These companies big and small are always looking at was to help climate change, are becoming greener in the way they operate their business- could this be something for you?   EDF Energy is a leading energy provider that powers homes and business across the UK. With a strong commitment to innovation and sustainability, EDF has innovated cutting-edge technology aimed at reducing carbon emissions and promoting renewable energy sources, and is empowering a new generation of green professionals through their apprenticeship schemes.</vt:lpstr>
      <vt:lpstr>   Automotive Industry is a huge area in making things greener and are pushing ways in which they could help our environment and or planet- could this be your area of expertise?  Green Transformation and Careers in the Automotive Sector Green careers in the automotive sector have taken the fast lane to prominence. With the industry's growing commitment to sustainability and eco-friendliness, these careers have become essential and impactful. In partnership with the Institute of Motor Industry (IMI)</vt:lpstr>
      <vt:lpstr>Taking Green Global: Career Pathways   Air Products a global leader in industrial gases and pioneering technologies, is driving industries towards a more sustainable future through groundbreaking solutions. From supplying medical gases to healthcare facilities to supporting NASA's space exploration endeavours. Real sustainability initiatives and learn from Air Products professionals about the exciting pathways available for aspiring green careers</vt:lpstr>
      <vt:lpstr>SKILLS YOU NEED TO GET INTO A GREEN CAREER</vt:lpstr>
      <vt:lpstr>Green Career Week 2024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Cooper</dc:creator>
  <cp:lastModifiedBy>Emma Cooper</cp:lastModifiedBy>
  <cp:revision>1</cp:revision>
  <dcterms:modified xsi:type="dcterms:W3CDTF">2023-11-10T23:45:07Z</dcterms:modified>
</cp:coreProperties>
</file>